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16"/>
  </p:notesMasterIdLst>
  <p:sldIdLst>
    <p:sldId id="256" r:id="rId2"/>
    <p:sldId id="257" r:id="rId3"/>
    <p:sldId id="258" r:id="rId4"/>
    <p:sldId id="259" r:id="rId5"/>
    <p:sldId id="260" r:id="rId6"/>
    <p:sldId id="271" r:id="rId7"/>
    <p:sldId id="273" r:id="rId8"/>
    <p:sldId id="267" r:id="rId9"/>
    <p:sldId id="268" r:id="rId10"/>
    <p:sldId id="269" r:id="rId11"/>
    <p:sldId id="266" r:id="rId12"/>
    <p:sldId id="265" r:id="rId13"/>
    <p:sldId id="272"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8" autoAdjust="0"/>
    <p:restoredTop sz="83126" autoAdjust="0"/>
  </p:normalViewPr>
  <p:slideViewPr>
    <p:cSldViewPr>
      <p:cViewPr>
        <p:scale>
          <a:sx n="66" d="100"/>
          <a:sy n="66" d="100"/>
        </p:scale>
        <p:origin x="-15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AE47E-9496-454E-9D41-BF3A5FF37FDA}" type="datetimeFigureOut">
              <a:rPr lang="en-US" smtClean="0"/>
              <a:t>6/15/2015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26D1C-8BA8-42C5-9AF0-079A43BC5DE6}" type="slidenum">
              <a:rPr lang="en-US" smtClean="0"/>
              <a:t>‹#›</a:t>
            </a:fld>
            <a:endParaRPr lang="en-US"/>
          </a:p>
        </p:txBody>
      </p:sp>
    </p:spTree>
    <p:extLst>
      <p:ext uri="{BB962C8B-B14F-4D97-AF65-F5344CB8AC3E}">
        <p14:creationId xmlns:p14="http://schemas.microsoft.com/office/powerpoint/2010/main" val="134119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26D1C-8BA8-42C5-9AF0-079A43BC5DE6}" type="slidenum">
              <a:rPr lang="en-US" smtClean="0"/>
              <a:t>2</a:t>
            </a:fld>
            <a:endParaRPr lang="en-US"/>
          </a:p>
        </p:txBody>
      </p:sp>
    </p:spTree>
    <p:extLst>
      <p:ext uri="{BB962C8B-B14F-4D97-AF65-F5344CB8AC3E}">
        <p14:creationId xmlns:p14="http://schemas.microsoft.com/office/powerpoint/2010/main" val="154226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NCTM:</a:t>
            </a:r>
            <a:r>
              <a:rPr lang="en-US" baseline="0" dirty="0" smtClean="0"/>
              <a:t> “process…communicate to learn mathematics and learn to communicate mathematically”</a:t>
            </a:r>
          </a:p>
          <a:p>
            <a:pPr marL="0" indent="0">
              <a:buFont typeface="Arial" pitchFamily="34" charset="0"/>
              <a:buNone/>
            </a:pP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Nat. Research Council (’01) - first 3 strands of proficiency,</a:t>
            </a:r>
            <a:r>
              <a:rPr lang="en-US" baseline="0" dirty="0" smtClean="0"/>
              <a:t> </a:t>
            </a:r>
            <a:r>
              <a:rPr lang="en-US" dirty="0" smtClean="0"/>
              <a:t>Meaning Making 3 strands: conceptual understanding, procedural fluency, strategic competence</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Baxter, Woodward, Olsen (‘05) – reveals deeper understanding,</a:t>
            </a:r>
            <a:r>
              <a:rPr lang="en-US" baseline="0" dirty="0" smtClean="0"/>
              <a:t> examined weekly journals of 4 low-achieving students in 7</a:t>
            </a:r>
            <a:r>
              <a:rPr lang="en-US" baseline="30000" dirty="0" smtClean="0"/>
              <a:t>th</a:t>
            </a:r>
            <a:r>
              <a:rPr lang="en-US" baseline="0" dirty="0" smtClean="0"/>
              <a:t> grade Math</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Scott (‘07) - improved comprehension &amp; higher-order thinking</a:t>
            </a:r>
            <a:r>
              <a:rPr lang="en-US" baseline="0" dirty="0" smtClean="0"/>
              <a:t>, 23 5/6 students in Australian classroom, extended writing at end of geometry lessons, improved meaning making for marginalized students</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Bainbridge, Ellis, </a:t>
            </a:r>
            <a:r>
              <a:rPr lang="en-US" dirty="0" err="1" smtClean="0"/>
              <a:t>Wolodko</a:t>
            </a:r>
            <a:r>
              <a:rPr lang="en-US" dirty="0" smtClean="0"/>
              <a:t> (03) - conceptual understanding,</a:t>
            </a:r>
            <a:r>
              <a:rPr lang="en-US" baseline="0" dirty="0" smtClean="0"/>
              <a:t> </a:t>
            </a:r>
            <a:r>
              <a:rPr lang="en-US" dirty="0" smtClean="0"/>
              <a:t>5 elementary classrooms</a:t>
            </a:r>
            <a:r>
              <a:rPr lang="en-US" baseline="0" dirty="0" smtClean="0"/>
              <a:t> over 13 years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Nat. Research Council (’01) - last 2 strands of proficiency,</a:t>
            </a:r>
            <a:r>
              <a:rPr lang="en-US" baseline="0" dirty="0" smtClean="0"/>
              <a:t> Metacognition, adaptive reasoning and productive disposition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nl-NL" dirty="0" smtClean="0"/>
              <a:t>Van de Stel, Veenman, Deelen, and Haenen (‘10) - metacognitive skills better predictor of success than IQ,</a:t>
            </a:r>
            <a:r>
              <a:rPr lang="nl-NL" baseline="0" dirty="0" smtClean="0"/>
              <a:t> </a:t>
            </a:r>
            <a:r>
              <a:rPr lang="en-US" baseline="0" dirty="0" smtClean="0"/>
              <a:t>59 teenagers</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McIntosh &amp; Draper (‘01), Scott (‘07) - personal reflection,</a:t>
            </a:r>
            <a:r>
              <a:rPr lang="en-US" baseline="0" dirty="0" smtClean="0"/>
              <a:t> years of reflective learning logs in their classrooms; culturally diverse students willing to write more than discuss</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Williams and Wynne (2000) - affective prompts in HS classes</a:t>
            </a:r>
            <a:r>
              <a:rPr lang="en-US" baseline="0" dirty="0" smtClean="0"/>
              <a:t>, for variety, allows students to express selves, affective views encourage teachers to examine their own practices/methods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Drake and Barlow (‘07) – student problem writing,</a:t>
            </a:r>
            <a:r>
              <a:rPr lang="en-US" baseline="0" dirty="0" smtClean="0"/>
              <a:t>  multiplication understanding in 6</a:t>
            </a:r>
            <a:r>
              <a:rPr lang="en-US" baseline="30000" dirty="0" smtClean="0"/>
              <a:t>th</a:t>
            </a:r>
            <a:r>
              <a:rPr lang="en-US" baseline="0" dirty="0" smtClean="0"/>
              <a:t> graders</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Santa Cruz &amp; Sanchez-</a:t>
            </a:r>
            <a:r>
              <a:rPr lang="en-US" dirty="0" err="1" smtClean="0"/>
              <a:t>Gutierez</a:t>
            </a:r>
            <a:r>
              <a:rPr lang="en-US" dirty="0" smtClean="0"/>
              <a:t> (2009) – vocab in sentences for ELL,</a:t>
            </a:r>
            <a:r>
              <a:rPr lang="en-US" baseline="0" dirty="0" smtClean="0"/>
              <a:t> 2x2 sentence builders</a:t>
            </a:r>
          </a:p>
          <a:p>
            <a:pPr marL="610172" lvl="1" indent="-280988">
              <a:lnSpc>
                <a:spcPct val="90000"/>
              </a:lnSpc>
              <a:buSzPct val="100000"/>
              <a:buFont typeface="Wingdings" pitchFamily="2" charset="2"/>
              <a:buChar char="ü"/>
            </a:pPr>
            <a:r>
              <a:rPr lang="en-US" dirty="0" smtClean="0"/>
              <a:t>Williams &amp; Wynne (2000) – closure, timing, rubric grading</a:t>
            </a:r>
          </a:p>
          <a:p>
            <a:pPr marL="610172" lvl="1" indent="-280988">
              <a:lnSpc>
                <a:spcPct val="90000"/>
              </a:lnSpc>
              <a:buSzPct val="100000"/>
              <a:buFont typeface="Wingdings" pitchFamily="2" charset="2"/>
              <a:buChar char="ü"/>
            </a:pPr>
            <a:r>
              <a:rPr lang="en-US" dirty="0" smtClean="0"/>
              <a:t>Baxter, Woodward, Olsen (‘05) – expressive </a:t>
            </a:r>
            <a:r>
              <a:rPr lang="en-US" dirty="0" smtClean="0">
                <a:sym typeface="Wingdings" pitchFamily="2" charset="2"/>
              </a:rPr>
              <a:t> expository prompts</a:t>
            </a:r>
          </a:p>
          <a:p>
            <a:pPr marL="610172" lvl="1" indent="-280988">
              <a:lnSpc>
                <a:spcPct val="90000"/>
              </a:lnSpc>
              <a:buSzPct val="100000"/>
              <a:buFont typeface="Wingdings" pitchFamily="2" charset="2"/>
              <a:buChar char="ü"/>
            </a:pPr>
            <a:r>
              <a:rPr lang="en-US" dirty="0" smtClean="0"/>
              <a:t>Fried and </a:t>
            </a:r>
            <a:r>
              <a:rPr lang="en-US" dirty="0" err="1" smtClean="0"/>
              <a:t>Amit</a:t>
            </a:r>
            <a:r>
              <a:rPr lang="en-US" dirty="0" smtClean="0"/>
              <a:t> (2003) – privacy of student journaling</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1026D1C-8BA8-42C5-9AF0-079A43BC5DE6}" type="slidenum">
              <a:rPr lang="en-US" smtClean="0"/>
              <a:t>3</a:t>
            </a:fld>
            <a:endParaRPr lang="en-US"/>
          </a:p>
        </p:txBody>
      </p:sp>
    </p:spTree>
    <p:extLst>
      <p:ext uri="{BB962C8B-B14F-4D97-AF65-F5344CB8AC3E}">
        <p14:creationId xmlns:p14="http://schemas.microsoft.com/office/powerpoint/2010/main" val="266120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26D1C-8BA8-42C5-9AF0-079A43BC5DE6}" type="slidenum">
              <a:rPr lang="en-US" smtClean="0"/>
              <a:t>5</a:t>
            </a:fld>
            <a:endParaRPr lang="en-US"/>
          </a:p>
        </p:txBody>
      </p:sp>
    </p:spTree>
    <p:extLst>
      <p:ext uri="{BB962C8B-B14F-4D97-AF65-F5344CB8AC3E}">
        <p14:creationId xmlns:p14="http://schemas.microsoft.com/office/powerpoint/2010/main" val="288603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26D1C-8BA8-42C5-9AF0-079A43BC5DE6}" type="slidenum">
              <a:rPr lang="en-US" smtClean="0"/>
              <a:t>6</a:t>
            </a:fld>
            <a:endParaRPr lang="en-US"/>
          </a:p>
        </p:txBody>
      </p:sp>
    </p:spTree>
    <p:extLst>
      <p:ext uri="{BB962C8B-B14F-4D97-AF65-F5344CB8AC3E}">
        <p14:creationId xmlns:p14="http://schemas.microsoft.com/office/powerpoint/2010/main" val="167507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Pre-Mean:</a:t>
            </a:r>
            <a:r>
              <a:rPr lang="en-US" baseline="0" dirty="0" smtClean="0"/>
              <a:t> 25% correct</a:t>
            </a:r>
          </a:p>
          <a:p>
            <a:r>
              <a:rPr lang="en-US" baseline="0" dirty="0" smtClean="0"/>
              <a:t>Post-Mean: nearly 70%</a:t>
            </a:r>
          </a:p>
          <a:p>
            <a:endParaRPr lang="en-US" baseline="0" dirty="0" smtClean="0"/>
          </a:p>
          <a:p>
            <a:r>
              <a:rPr lang="en-US" baseline="0" dirty="0" smtClean="0"/>
              <a:t>Average increase of 4/10 points</a:t>
            </a:r>
            <a:endParaRPr lang="en-US" dirty="0"/>
          </a:p>
        </p:txBody>
      </p:sp>
      <p:sp>
        <p:nvSpPr>
          <p:cNvPr id="4" name="Slide Number Placeholder 3"/>
          <p:cNvSpPr>
            <a:spLocks noGrp="1"/>
          </p:cNvSpPr>
          <p:nvPr>
            <p:ph type="sldNum" sz="quarter" idx="10"/>
          </p:nvPr>
        </p:nvSpPr>
        <p:spPr/>
        <p:txBody>
          <a:bodyPr/>
          <a:lstStyle/>
          <a:p>
            <a:fld id="{21026D1C-8BA8-42C5-9AF0-079A43BC5DE6}" type="slidenum">
              <a:rPr lang="en-US" smtClean="0"/>
              <a:t>8</a:t>
            </a:fld>
            <a:endParaRPr lang="en-US"/>
          </a:p>
        </p:txBody>
      </p:sp>
    </p:spTree>
    <p:extLst>
      <p:ext uri="{BB962C8B-B14F-4D97-AF65-F5344CB8AC3E}">
        <p14:creationId xmlns:p14="http://schemas.microsoft.com/office/powerpoint/2010/main" val="165849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Boy: “I am only ok at U.S. standard algorithms because it confuses me as in I don’t know where to start off. But I am good at arrays, cluster problems, and breaking numbers apart. In all three they tell me where to start off…and afterwards I use an array to check my work. So the </a:t>
            </a:r>
            <a:r>
              <a:rPr lang="en-US" dirty="0" err="1" smtClean="0"/>
              <a:t>bottomline</a:t>
            </a:r>
            <a:r>
              <a:rPr lang="en-US" dirty="0" smtClean="0"/>
              <a:t> is multiplication is a strength for me with different ways. “</a:t>
            </a:r>
            <a:endParaRPr lang="en-US" dirty="0"/>
          </a:p>
        </p:txBody>
      </p:sp>
      <p:sp>
        <p:nvSpPr>
          <p:cNvPr id="4" name="Slide Number Placeholder 3"/>
          <p:cNvSpPr>
            <a:spLocks noGrp="1"/>
          </p:cNvSpPr>
          <p:nvPr>
            <p:ph type="sldNum" sz="quarter" idx="10"/>
          </p:nvPr>
        </p:nvSpPr>
        <p:spPr/>
        <p:txBody>
          <a:bodyPr/>
          <a:lstStyle/>
          <a:p>
            <a:fld id="{21026D1C-8BA8-42C5-9AF0-079A43BC5DE6}" type="slidenum">
              <a:rPr lang="en-US" smtClean="0"/>
              <a:t>12</a:t>
            </a:fld>
            <a:endParaRPr lang="en-US"/>
          </a:p>
        </p:txBody>
      </p:sp>
    </p:spTree>
    <p:extLst>
      <p:ext uri="{BB962C8B-B14F-4D97-AF65-F5344CB8AC3E}">
        <p14:creationId xmlns:p14="http://schemas.microsoft.com/office/powerpoint/2010/main" val="1503563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74E11EC-86AB-4987-8B52-2E09D0E7FBAB}" type="datetimeFigureOut">
              <a:rPr lang="en-US" smtClean="0"/>
              <a:t>6/15/2015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FF1AC38-E324-440C-A883-E448580353D2}"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E11EC-86AB-4987-8B52-2E09D0E7FBAB}"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E11EC-86AB-4987-8B52-2E09D0E7FBAB}"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E11EC-86AB-4987-8B52-2E09D0E7FBAB}"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E11EC-86AB-4987-8B52-2E09D0E7FBAB}"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4E11EC-86AB-4987-8B52-2E09D0E7FBAB}"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1AC38-E324-440C-A883-E448580353D2}"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4E11EC-86AB-4987-8B52-2E09D0E7FBAB}" type="datetimeFigureOut">
              <a:rPr lang="en-US" smtClean="0"/>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1AC38-E324-440C-A883-E448580353D2}"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E11EC-86AB-4987-8B52-2E09D0E7FBAB}" type="datetimeFigureOut">
              <a:rPr lang="en-US" smtClean="0"/>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11EC-86AB-4987-8B52-2E09D0E7FBAB}" type="datetimeFigureOut">
              <a:rPr lang="en-US" smtClean="0"/>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E11EC-86AB-4987-8B52-2E09D0E7FBAB}"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E11EC-86AB-4987-8B52-2E09D0E7FBAB}"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1AC38-E324-440C-A883-E448580353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74E11EC-86AB-4987-8B52-2E09D0E7FBAB}" type="datetimeFigureOut">
              <a:rPr lang="en-US" smtClean="0"/>
              <a:t>6/15/2015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FF1AC38-E324-440C-A883-E448580353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34919" y="2988782"/>
            <a:ext cx="4847038" cy="2827850"/>
          </a:xfrm>
        </p:spPr>
        <p:txBody>
          <a:bodyPr>
            <a:noAutofit/>
          </a:bodyPr>
          <a:lstStyle/>
          <a:p>
            <a:r>
              <a:rPr lang="en-US" sz="4000" dirty="0" smtClean="0"/>
              <a:t>Writing for Meaning and Metacognition: </a:t>
            </a:r>
            <a:br>
              <a:rPr lang="en-US" sz="4000" dirty="0" smtClean="0"/>
            </a:br>
            <a:r>
              <a:rPr lang="en-US" sz="4000" dirty="0" smtClean="0"/>
              <a:t>Implementing Math Journals in a 5</a:t>
            </a:r>
            <a:r>
              <a:rPr lang="en-US" sz="4000" baseline="30000" dirty="0" smtClean="0"/>
              <a:t>th</a:t>
            </a:r>
            <a:r>
              <a:rPr lang="en-US" sz="4000" dirty="0" smtClean="0"/>
              <a:t> Grade Classroom</a:t>
            </a:r>
            <a:endParaRPr lang="en-US" sz="4000" dirty="0"/>
          </a:p>
        </p:txBody>
      </p:sp>
      <p:sp>
        <p:nvSpPr>
          <p:cNvPr id="3" name="Subtitle 2"/>
          <p:cNvSpPr>
            <a:spLocks noGrp="1"/>
          </p:cNvSpPr>
          <p:nvPr>
            <p:ph type="subTitle" idx="1"/>
          </p:nvPr>
        </p:nvSpPr>
        <p:spPr>
          <a:xfrm rot="20587745">
            <a:off x="564834" y="4253836"/>
            <a:ext cx="2475102" cy="1040845"/>
          </a:xfrm>
        </p:spPr>
        <p:txBody>
          <a:bodyPr>
            <a:normAutofit/>
          </a:bodyPr>
          <a:lstStyle/>
          <a:p>
            <a:r>
              <a:rPr lang="en-US" sz="2000" dirty="0" smtClean="0"/>
              <a:t>Nina Marie Miller</a:t>
            </a:r>
            <a:endParaRPr lang="en-US" sz="2000" dirty="0"/>
          </a:p>
        </p:txBody>
      </p:sp>
    </p:spTree>
    <p:extLst>
      <p:ext uri="{BB962C8B-B14F-4D97-AF65-F5344CB8AC3E}">
        <p14:creationId xmlns:p14="http://schemas.microsoft.com/office/powerpoint/2010/main" val="242086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smtClean="0"/>
              <a:t>Finding: </a:t>
            </a:r>
            <a:r>
              <a:rPr lang="en-US" sz="3600" dirty="0" smtClean="0"/>
              <a:t>Writing Reveals More about Student Understanding &amp; Reasoning</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9805916"/>
              </p:ext>
            </p:extLst>
          </p:nvPr>
        </p:nvGraphicFramePr>
        <p:xfrm>
          <a:off x="609600" y="1828800"/>
          <a:ext cx="8001000" cy="3967212"/>
        </p:xfrm>
        <a:graphic>
          <a:graphicData uri="http://schemas.openxmlformats.org/drawingml/2006/table">
            <a:tbl>
              <a:tblPr firstRow="1" firstCol="1" bandRow="1">
                <a:tableStyleId>{21E4AEA4-8DFA-4A89-87EB-49C32662AFE0}</a:tableStyleId>
              </a:tblPr>
              <a:tblGrid>
                <a:gridCol w="1145153"/>
                <a:gridCol w="6855847"/>
              </a:tblGrid>
              <a:tr h="232611">
                <a:tc gridSpan="2">
                  <a:txBody>
                    <a:bodyPr/>
                    <a:lstStyle/>
                    <a:p>
                      <a:pPr marL="0" marR="0" algn="ctr">
                        <a:spcBef>
                          <a:spcPts val="0"/>
                        </a:spcBef>
                        <a:spcAft>
                          <a:spcPts val="0"/>
                        </a:spcAft>
                      </a:pPr>
                      <a:r>
                        <a:rPr lang="en-US" sz="1400" cap="all" dirty="0">
                          <a:effectLst/>
                        </a:rPr>
                        <a:t>How are the factors of 36 related to the factors of 72?</a:t>
                      </a:r>
                      <a:endParaRPr lang="en-US" sz="1400" dirty="0">
                        <a:effectLst/>
                        <a:latin typeface="Times New Roman"/>
                        <a:ea typeface="Times New Roman"/>
                      </a:endParaRPr>
                    </a:p>
                  </a:txBody>
                  <a:tcPr marL="68580" marR="68580" marT="0" marB="0"/>
                </a:tc>
                <a:tc hMerge="1">
                  <a:txBody>
                    <a:bodyPr/>
                    <a:lstStyle/>
                    <a:p>
                      <a:endParaRPr lang="en-US"/>
                    </a:p>
                  </a:txBody>
                  <a:tcPr/>
                </a:tc>
              </a:tr>
              <a:tr h="232611">
                <a:tc>
                  <a:txBody>
                    <a:bodyPr/>
                    <a:lstStyle/>
                    <a:p>
                      <a:pPr marL="0" marR="0" algn="ctr">
                        <a:spcBef>
                          <a:spcPts val="0"/>
                        </a:spcBef>
                        <a:spcAft>
                          <a:spcPts val="0"/>
                        </a:spcAft>
                      </a:pPr>
                      <a:r>
                        <a:rPr lang="en-US" sz="1400" dirty="0">
                          <a:effectLst/>
                        </a:rPr>
                        <a:t>Category</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dirty="0">
                          <a:effectLst/>
                        </a:rPr>
                        <a:t>Quoted Student Writing</a:t>
                      </a:r>
                      <a:endParaRPr lang="en-US" sz="1400" dirty="0">
                        <a:effectLst/>
                        <a:latin typeface="Times New Roman"/>
                        <a:ea typeface="Times New Roman"/>
                      </a:endParaRPr>
                    </a:p>
                  </a:txBody>
                  <a:tcPr marL="68580" marR="68580" marT="0" marB="0"/>
                </a:tc>
              </a:tr>
              <a:tr h="1134978">
                <a:tc>
                  <a:txBody>
                    <a:bodyPr/>
                    <a:lstStyle/>
                    <a:p>
                      <a:pPr marL="0" marR="0">
                        <a:spcBef>
                          <a:spcPts val="0"/>
                        </a:spcBef>
                        <a:spcAft>
                          <a:spcPts val="0"/>
                        </a:spcAft>
                      </a:pPr>
                      <a:r>
                        <a:rPr lang="en-US" sz="1400" dirty="0">
                          <a:effectLst/>
                        </a:rPr>
                        <a:t>Times by 2</a:t>
                      </a:r>
                      <a:endParaRPr lang="en-US" sz="1400" dirty="0">
                        <a:effectLst/>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Symbol"/>
                        <a:buChar char=""/>
                      </a:pPr>
                      <a:r>
                        <a:rPr lang="en-US" sz="1400" dirty="0">
                          <a:effectLst/>
                        </a:rPr>
                        <a:t>You just times it by two</a:t>
                      </a:r>
                    </a:p>
                    <a:p>
                      <a:pPr marL="342900" marR="0" lvl="0" indent="-342900">
                        <a:spcBef>
                          <a:spcPts val="0"/>
                        </a:spcBef>
                        <a:spcAft>
                          <a:spcPts val="0"/>
                        </a:spcAft>
                        <a:buFont typeface="Symbol"/>
                        <a:buChar char=""/>
                      </a:pPr>
                      <a:r>
                        <a:rPr lang="en-US" sz="1400" dirty="0">
                          <a:effectLst/>
                        </a:rPr>
                        <a:t>Because if you take 36x2 you get 72 that is why the factors 36 and 72 related</a:t>
                      </a:r>
                    </a:p>
                    <a:p>
                      <a:pPr marL="342900" marR="0" lvl="0" indent="-342900">
                        <a:spcBef>
                          <a:spcPts val="0"/>
                        </a:spcBef>
                        <a:spcAft>
                          <a:spcPts val="0"/>
                        </a:spcAft>
                        <a:buFont typeface="Symbol"/>
                        <a:buChar char=""/>
                      </a:pPr>
                      <a:r>
                        <a:rPr lang="en-US" sz="1400" dirty="0">
                          <a:effectLst/>
                        </a:rPr>
                        <a:t>The factors of 36 and 72 are related because 72 is just 36 times 2</a:t>
                      </a:r>
                    </a:p>
                    <a:p>
                      <a:pPr marL="342900" marR="0" lvl="0" indent="-342900">
                        <a:spcBef>
                          <a:spcPts val="0"/>
                        </a:spcBef>
                        <a:spcAft>
                          <a:spcPts val="0"/>
                        </a:spcAft>
                        <a:buFont typeface="Symbol"/>
                        <a:buChar char=""/>
                      </a:pPr>
                      <a:r>
                        <a:rPr lang="en-US" sz="1400" dirty="0">
                          <a:effectLst/>
                        </a:rPr>
                        <a:t>All the factors of 36 are factors of 72. All factors of 36 when multiplied by 2 also factors of 72 since 36 is half of 72.</a:t>
                      </a:r>
                      <a:endParaRPr lang="en-US" sz="1400" dirty="0">
                        <a:effectLst/>
                        <a:latin typeface="Times New Roman"/>
                        <a:ea typeface="Times New Roman"/>
                      </a:endParaRPr>
                    </a:p>
                  </a:txBody>
                  <a:tcPr marL="68580" marR="68580" marT="0" marB="0"/>
                </a:tc>
              </a:tr>
              <a:tr h="738738">
                <a:tc>
                  <a:txBody>
                    <a:bodyPr/>
                    <a:lstStyle/>
                    <a:p>
                      <a:pPr marL="0" marR="0">
                        <a:spcBef>
                          <a:spcPts val="0"/>
                        </a:spcBef>
                        <a:spcAft>
                          <a:spcPts val="0"/>
                        </a:spcAft>
                      </a:pPr>
                      <a:r>
                        <a:rPr lang="en-US" sz="1400" dirty="0">
                          <a:effectLst/>
                        </a:rPr>
                        <a:t>Double</a:t>
                      </a:r>
                      <a:endParaRPr lang="en-US" sz="1400" dirty="0">
                        <a:effectLst/>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Symbol"/>
                        <a:buChar char=""/>
                      </a:pPr>
                      <a:r>
                        <a:rPr lang="en-US" sz="1400" dirty="0">
                          <a:effectLst/>
                        </a:rPr>
                        <a:t>There related to each other because it has the same pattern but it is doubled</a:t>
                      </a:r>
                    </a:p>
                    <a:p>
                      <a:pPr marL="342900" marR="0" lvl="0" indent="-342900">
                        <a:spcBef>
                          <a:spcPts val="0"/>
                        </a:spcBef>
                        <a:spcAft>
                          <a:spcPts val="0"/>
                        </a:spcAft>
                        <a:buFont typeface="Symbol"/>
                        <a:buChar char=""/>
                      </a:pPr>
                      <a:r>
                        <a:rPr lang="en-US" sz="1400" dirty="0">
                          <a:effectLst/>
                        </a:rPr>
                        <a:t>They are related because you have to double it</a:t>
                      </a:r>
                    </a:p>
                    <a:p>
                      <a:pPr marL="342900" marR="0" lvl="0" indent="-342900">
                        <a:spcBef>
                          <a:spcPts val="0"/>
                        </a:spcBef>
                        <a:spcAft>
                          <a:spcPts val="0"/>
                        </a:spcAft>
                        <a:buFont typeface="Symbol"/>
                        <a:buChar char=""/>
                      </a:pPr>
                      <a:r>
                        <a:rPr lang="en-US" sz="1400" dirty="0">
                          <a:effectLst/>
                        </a:rPr>
                        <a:t>Double the second have of factor of 36 to get the factor of 72</a:t>
                      </a:r>
                      <a:endParaRPr lang="en-US" sz="1400" dirty="0">
                        <a:effectLst/>
                        <a:latin typeface="Times New Roman"/>
                        <a:ea typeface="Times New Roman"/>
                      </a:endParaRPr>
                    </a:p>
                  </a:txBody>
                  <a:tcPr marL="68580" marR="68580" marT="0" marB="0"/>
                </a:tc>
              </a:tr>
              <a:tr h="697832">
                <a:tc>
                  <a:txBody>
                    <a:bodyPr/>
                    <a:lstStyle/>
                    <a:p>
                      <a:pPr marL="0" marR="0">
                        <a:spcBef>
                          <a:spcPts val="0"/>
                        </a:spcBef>
                        <a:spcAft>
                          <a:spcPts val="0"/>
                        </a:spcAft>
                      </a:pPr>
                      <a:r>
                        <a:rPr lang="en-US" sz="1400" dirty="0">
                          <a:effectLst/>
                        </a:rPr>
                        <a:t>36 is a factor of 72</a:t>
                      </a:r>
                      <a:endParaRPr lang="en-US" sz="1400" dirty="0">
                        <a:effectLst/>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Symbol"/>
                        <a:buChar char=""/>
                      </a:pPr>
                      <a:r>
                        <a:rPr lang="en-US" sz="1400" dirty="0">
                          <a:effectLst/>
                        </a:rPr>
                        <a:t>Because 36 is a factor of 72 so factors of 36 are factors of 72.</a:t>
                      </a:r>
                    </a:p>
                    <a:p>
                      <a:pPr marL="342900" marR="0" lvl="0" indent="-342900">
                        <a:spcBef>
                          <a:spcPts val="0"/>
                        </a:spcBef>
                        <a:spcAft>
                          <a:spcPts val="0"/>
                        </a:spcAft>
                        <a:buFont typeface="Symbol"/>
                        <a:buChar char=""/>
                      </a:pPr>
                      <a:r>
                        <a:rPr lang="en-US" sz="1400" dirty="0">
                          <a:effectLst/>
                        </a:rPr>
                        <a:t>They are related because 36 is a factor of 72.</a:t>
                      </a:r>
                    </a:p>
                    <a:p>
                      <a:pPr marL="342900" marR="0" lvl="0" indent="-342900">
                        <a:spcBef>
                          <a:spcPts val="0"/>
                        </a:spcBef>
                        <a:spcAft>
                          <a:spcPts val="0"/>
                        </a:spcAft>
                        <a:buFont typeface="Symbol"/>
                        <a:buChar char=""/>
                      </a:pPr>
                      <a:r>
                        <a:rPr lang="en-US" sz="1400" dirty="0">
                          <a:effectLst/>
                        </a:rPr>
                        <a:t>36 and 72 are related because 36 is a factor of 72</a:t>
                      </a:r>
                      <a:endParaRPr lang="en-US" sz="1400" dirty="0">
                        <a:effectLst/>
                        <a:latin typeface="Times New Roman"/>
                        <a:ea typeface="Times New Roman"/>
                      </a:endParaRPr>
                    </a:p>
                  </a:txBody>
                  <a:tcPr marL="68580" marR="68580" marT="0" marB="0"/>
                </a:tc>
              </a:tr>
              <a:tr h="930442">
                <a:tc>
                  <a:txBody>
                    <a:bodyPr/>
                    <a:lstStyle/>
                    <a:p>
                      <a:pPr marL="0" marR="0">
                        <a:spcBef>
                          <a:spcPts val="0"/>
                        </a:spcBef>
                        <a:spcAft>
                          <a:spcPts val="0"/>
                        </a:spcAft>
                      </a:pPr>
                      <a:r>
                        <a:rPr lang="en-US" sz="1400" dirty="0">
                          <a:effectLst/>
                        </a:rPr>
                        <a:t>Same</a:t>
                      </a:r>
                      <a:endParaRPr lang="en-US" sz="1400" dirty="0">
                        <a:effectLst/>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Symbol"/>
                        <a:buChar char=""/>
                      </a:pPr>
                      <a:r>
                        <a:rPr lang="en-US" sz="1400" dirty="0">
                          <a:effectLst/>
                        </a:rPr>
                        <a:t>They </a:t>
                      </a:r>
                      <a:r>
                        <a:rPr lang="en-US" sz="1400" dirty="0" err="1">
                          <a:effectLst/>
                        </a:rPr>
                        <a:t>relayted</a:t>
                      </a:r>
                      <a:r>
                        <a:rPr lang="en-US" sz="1400" dirty="0">
                          <a:effectLst/>
                        </a:rPr>
                        <a:t> like this they have the same factors. They have the same pattern. They have the same numbers.</a:t>
                      </a:r>
                    </a:p>
                    <a:p>
                      <a:pPr marL="342900" marR="0" lvl="0" indent="-342900">
                        <a:spcBef>
                          <a:spcPts val="0"/>
                        </a:spcBef>
                        <a:spcAft>
                          <a:spcPts val="0"/>
                        </a:spcAft>
                        <a:buFont typeface="Symbol"/>
                        <a:buChar char=""/>
                      </a:pPr>
                      <a:r>
                        <a:rPr lang="en-US" sz="1400" dirty="0">
                          <a:effectLst/>
                        </a:rPr>
                        <a:t>36 helps getting the factors of 72 </a:t>
                      </a:r>
                      <a:r>
                        <a:rPr lang="en-US" sz="1400" dirty="0" err="1">
                          <a:effectLst/>
                        </a:rPr>
                        <a:t>becase</a:t>
                      </a:r>
                      <a:r>
                        <a:rPr lang="en-US" sz="1400" dirty="0">
                          <a:effectLst/>
                        </a:rPr>
                        <a:t> you get the same numbers.</a:t>
                      </a:r>
                    </a:p>
                    <a:p>
                      <a:pPr marL="342900" marR="0" lvl="0" indent="-342900">
                        <a:spcBef>
                          <a:spcPts val="0"/>
                        </a:spcBef>
                        <a:spcAft>
                          <a:spcPts val="0"/>
                        </a:spcAft>
                        <a:buFont typeface="Symbol"/>
                        <a:buChar char=""/>
                      </a:pPr>
                      <a:r>
                        <a:rPr lang="en-US" sz="1400" dirty="0">
                          <a:effectLst/>
                        </a:rPr>
                        <a:t>Because they are some of the same factors</a:t>
                      </a:r>
                      <a:endParaRPr lang="en-US" sz="1400" dirty="0">
                        <a:effectLst/>
                        <a:latin typeface="Times New Roman"/>
                        <a:ea typeface="Times New Roman"/>
                      </a:endParaRPr>
                    </a:p>
                  </a:txBody>
                  <a:tcPr marL="68580" marR="68580" marT="0" marB="0"/>
                </a:tc>
              </a:tr>
            </a:tbl>
          </a:graphicData>
        </a:graphic>
      </p:graphicFrame>
      <p:pic>
        <p:nvPicPr>
          <p:cNvPr id="7169" name="Picture 1" descr="number_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71" y="0"/>
            <a:ext cx="7903029" cy="688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8971" y="1843314"/>
            <a:ext cx="8153400" cy="3970318"/>
          </a:xfrm>
          <a:prstGeom prst="rect">
            <a:avLst/>
          </a:prstGeom>
          <a:solidFill>
            <a:schemeClr val="bg2">
              <a:lumMod val="75000"/>
            </a:schemeClr>
          </a:solidFill>
        </p:spPr>
        <p:txBody>
          <a:bodyPr wrap="square" rtlCol="0">
            <a:spAutoFit/>
          </a:bodyPr>
          <a:lstStyle/>
          <a:p>
            <a:r>
              <a:rPr lang="en-US" sz="2400" b="1" dirty="0" smtClean="0"/>
              <a:t>5</a:t>
            </a:r>
            <a:r>
              <a:rPr lang="en-US" sz="2400" b="1" baseline="30000" dirty="0" smtClean="0"/>
              <a:t>th</a:t>
            </a:r>
            <a:r>
              <a:rPr lang="en-US" sz="2400" b="1" dirty="0" smtClean="0"/>
              <a:t> grade girl:</a:t>
            </a:r>
          </a:p>
          <a:p>
            <a:r>
              <a:rPr lang="en-US" sz="3200" dirty="0"/>
              <a:t>	</a:t>
            </a:r>
            <a:r>
              <a:rPr lang="en-US" sz="2800" dirty="0" smtClean="0">
                <a:effectLst/>
                <a:latin typeface="Comic Sans MS" pitchFamily="66" charset="0"/>
              </a:rPr>
              <a:t>We figured out puzzle number 1 in our heads. These were the clues: This number is even. This number is a square. This number is a multiple of 9. This number has 2 digits.</a:t>
            </a:r>
          </a:p>
          <a:p>
            <a:r>
              <a:rPr lang="en-US" sz="2800" dirty="0">
                <a:latin typeface="Comic Sans MS" pitchFamily="66" charset="0"/>
              </a:rPr>
              <a:t>	</a:t>
            </a:r>
            <a:r>
              <a:rPr lang="en-US" sz="2800" dirty="0" smtClean="0">
                <a:latin typeface="Comic Sans MS" pitchFamily="66" charset="0"/>
              </a:rPr>
              <a:t>I know </a:t>
            </a:r>
            <a:r>
              <a:rPr lang="en-US" sz="2800" dirty="0" smtClean="0">
                <a:effectLst/>
                <a:latin typeface="Comic Sans MS" pitchFamily="66" charset="0"/>
              </a:rPr>
              <a:t>that 6x6=36 is a square because it is 6 x’s itself (6</a:t>
            </a:r>
            <a:r>
              <a:rPr lang="en-US" sz="2800" baseline="30000" dirty="0" smtClean="0">
                <a:effectLst/>
                <a:latin typeface="Comic Sans MS" pitchFamily="66" charset="0"/>
              </a:rPr>
              <a:t>2</a:t>
            </a:r>
            <a:r>
              <a:rPr lang="en-US" sz="2800" dirty="0" smtClean="0">
                <a:effectLst/>
                <a:latin typeface="Comic Sans MS" pitchFamily="66" charset="0"/>
              </a:rPr>
              <a:t>). 36 is even (6 is an even number), is a multiple of 9, (9x4=36), and has 2 digits (digit</a:t>
            </a:r>
            <a:r>
              <a:rPr lang="en-US" sz="2800" dirty="0" smtClean="0">
                <a:effectLst/>
                <a:latin typeface="Comic Sans MS" pitchFamily="66" charset="0"/>
                <a:sym typeface="Wingdings" pitchFamily="2" charset="2"/>
              </a:rPr>
              <a:t></a:t>
            </a:r>
            <a:r>
              <a:rPr lang="en-US" sz="2800" dirty="0" smtClean="0">
                <a:effectLst/>
                <a:latin typeface="Comic Sans MS" pitchFamily="66" charset="0"/>
              </a:rPr>
              <a:t>36</a:t>
            </a:r>
            <a:r>
              <a:rPr lang="en-US" sz="2800" dirty="0" smtClean="0">
                <a:effectLst/>
                <a:latin typeface="Comic Sans MS" pitchFamily="66" charset="0"/>
                <a:sym typeface="Wingdings" pitchFamily="2" charset="2"/>
              </a:rPr>
              <a:t></a:t>
            </a:r>
            <a:r>
              <a:rPr lang="en-US" sz="2800" dirty="0" smtClean="0">
                <a:effectLst/>
                <a:latin typeface="Comic Sans MS" pitchFamily="66" charset="0"/>
              </a:rPr>
              <a:t>digit). </a:t>
            </a:r>
          </a:p>
        </p:txBody>
      </p:sp>
    </p:spTree>
    <p:extLst>
      <p:ext uri="{BB962C8B-B14F-4D97-AF65-F5344CB8AC3E}">
        <p14:creationId xmlns:p14="http://schemas.microsoft.com/office/powerpoint/2010/main" val="918008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169"/>
                                        </p:tgtEl>
                                        <p:attrNameLst>
                                          <p:attrName>style.visibility</p:attrName>
                                        </p:attrNameLst>
                                      </p:cBhvr>
                                      <p:to>
                                        <p:strVal val="visible"/>
                                      </p:to>
                                    </p:set>
                                    <p:animEffect transition="in" filter="fade">
                                      <p:cBhvr>
                                        <p:cTn id="20"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smtClean="0"/>
              <a:t>Finding: </a:t>
            </a:r>
            <a:r>
              <a:rPr lang="en-US" sz="4000" dirty="0" smtClean="0"/>
              <a:t>Thoughtful Student Writing About What They Learned</a:t>
            </a:r>
            <a:endParaRPr 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51" y="1457611"/>
            <a:ext cx="8517307" cy="304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458" y="1676400"/>
            <a:ext cx="8153400" cy="4524315"/>
          </a:xfrm>
          <a:prstGeom prst="rect">
            <a:avLst/>
          </a:prstGeom>
          <a:solidFill>
            <a:schemeClr val="bg2">
              <a:lumMod val="75000"/>
            </a:schemeClr>
          </a:solidFill>
        </p:spPr>
        <p:txBody>
          <a:bodyPr wrap="square" rtlCol="0">
            <a:spAutoFit/>
          </a:bodyPr>
          <a:lstStyle/>
          <a:p>
            <a:r>
              <a:rPr lang="en-US" sz="2400" b="1" dirty="0" smtClean="0"/>
              <a:t>Assessment Question: </a:t>
            </a:r>
            <a:r>
              <a:rPr lang="en-US" sz="2400" dirty="0" smtClean="0"/>
              <a:t>What did you learn in this unit that is different than what you already knew about mathematics?</a:t>
            </a:r>
          </a:p>
          <a:p>
            <a:endParaRPr lang="en-US" sz="2400" dirty="0"/>
          </a:p>
          <a:p>
            <a:r>
              <a:rPr lang="en-US" sz="2400" b="1" dirty="0" smtClean="0"/>
              <a:t>5</a:t>
            </a:r>
            <a:r>
              <a:rPr lang="en-US" sz="2400" b="1" baseline="30000" dirty="0" smtClean="0"/>
              <a:t>th</a:t>
            </a:r>
            <a:r>
              <a:rPr lang="en-US" sz="2400" b="1" dirty="0" smtClean="0"/>
              <a:t> grade girl:</a:t>
            </a:r>
          </a:p>
          <a:p>
            <a:r>
              <a:rPr lang="en-US" sz="3200" dirty="0"/>
              <a:t>	</a:t>
            </a:r>
            <a:r>
              <a:rPr lang="en-US" sz="3200" dirty="0" smtClean="0">
                <a:latin typeface="Rage Italic" pitchFamily="66" charset="0"/>
              </a:rPr>
              <a:t>I </a:t>
            </a:r>
            <a:r>
              <a:rPr lang="en-US" sz="3200" dirty="0">
                <a:latin typeface="Rage Italic" pitchFamily="66" charset="0"/>
              </a:rPr>
              <a:t>learned how to divide while still multiplying. Like in #8, I couldn’t figure out how to solve it. I thought about it and came up with using multiples of 41 to get the answer. I realized that no multiple of 41 would equal 196. So, I needed it to be over 196 and when I got 205 I counted how many 41’s there were</a:t>
            </a:r>
            <a:r>
              <a:rPr lang="en-US" sz="3200" dirty="0" smtClean="0">
                <a:latin typeface="Rage Italic" pitchFamily="66" charset="0"/>
              </a:rPr>
              <a:t>.</a:t>
            </a:r>
            <a:endParaRPr lang="en-US" sz="3200" dirty="0">
              <a:latin typeface="Rage Italic" pitchFamily="66" charset="0"/>
            </a:endParaRPr>
          </a:p>
        </p:txBody>
      </p:sp>
      <p:sp>
        <p:nvSpPr>
          <p:cNvPr id="6" name="TextBox 5"/>
          <p:cNvSpPr txBox="1"/>
          <p:nvPr/>
        </p:nvSpPr>
        <p:spPr>
          <a:xfrm>
            <a:off x="616858" y="1698171"/>
            <a:ext cx="8153400" cy="4647426"/>
          </a:xfrm>
          <a:prstGeom prst="rect">
            <a:avLst/>
          </a:prstGeom>
          <a:solidFill>
            <a:schemeClr val="bg2">
              <a:lumMod val="75000"/>
            </a:schemeClr>
          </a:solidFill>
        </p:spPr>
        <p:txBody>
          <a:bodyPr wrap="square" rtlCol="0">
            <a:spAutoFit/>
          </a:bodyPr>
          <a:lstStyle/>
          <a:p>
            <a:r>
              <a:rPr lang="en-US" sz="2400" b="1" dirty="0" smtClean="0"/>
              <a:t>Assessment Question: </a:t>
            </a:r>
            <a:r>
              <a:rPr lang="en-US" sz="2400" dirty="0" smtClean="0"/>
              <a:t>What did you learn in this unit that is different than what you already knew about mathematics?</a:t>
            </a:r>
          </a:p>
          <a:p>
            <a:endParaRPr lang="en-US" sz="2400" dirty="0"/>
          </a:p>
          <a:p>
            <a:r>
              <a:rPr lang="en-US" sz="2400" b="1" dirty="0" smtClean="0"/>
              <a:t>5</a:t>
            </a:r>
            <a:r>
              <a:rPr lang="en-US" sz="2400" b="1" baseline="30000" dirty="0" smtClean="0"/>
              <a:t>th</a:t>
            </a:r>
            <a:r>
              <a:rPr lang="en-US" sz="2400" b="1" dirty="0" smtClean="0"/>
              <a:t> grade girl:</a:t>
            </a:r>
          </a:p>
          <a:p>
            <a:r>
              <a:rPr lang="en-US" sz="3200" dirty="0"/>
              <a:t>	</a:t>
            </a:r>
            <a:r>
              <a:rPr lang="en-US" sz="2400" dirty="0" smtClean="0">
                <a:effectLst/>
                <a:latin typeface="Comic Sans MS" pitchFamily="66" charset="0"/>
              </a:rPr>
              <a:t>I didn’t know that you could do so many ways to do Math, and I learned that there </a:t>
            </a:r>
            <a:r>
              <a:rPr lang="en-US" sz="2400" dirty="0" err="1" smtClean="0">
                <a:effectLst/>
                <a:latin typeface="Comic Sans MS" pitchFamily="66" charset="0"/>
              </a:rPr>
              <a:t>is’t</a:t>
            </a:r>
            <a:r>
              <a:rPr lang="en-US" sz="2400" dirty="0" smtClean="0">
                <a:effectLst/>
                <a:latin typeface="Comic Sans MS" pitchFamily="66" charset="0"/>
              </a:rPr>
              <a:t> Just one way to get the right answer and you can check your answer Just to see if you correct and I have to do all of these amazing ways to do Math…now that I’m in this Math class I understand Math now and it’s kind of hard but not really any More and I learned that this unit is different than all of the other ones. </a:t>
            </a:r>
            <a:r>
              <a:rPr lang="en-US" sz="2400" dirty="0" smtClean="0">
                <a:effectLst/>
              </a:rPr>
              <a:t>[</a:t>
            </a:r>
            <a:r>
              <a:rPr lang="en-US" sz="2400" i="1" dirty="0" smtClean="0">
                <a:effectLst/>
              </a:rPr>
              <a:t>sic</a:t>
            </a:r>
            <a:r>
              <a:rPr lang="en-US" sz="2400" dirty="0" smtClean="0">
                <a:effectLst/>
              </a:rPr>
              <a:t>]</a:t>
            </a:r>
            <a:endParaRPr lang="en-US" sz="2400" dirty="0">
              <a:effectLst/>
            </a:endParaRPr>
          </a:p>
        </p:txBody>
      </p:sp>
      <p:sp>
        <p:nvSpPr>
          <p:cNvPr id="7" name="TextBox 6"/>
          <p:cNvSpPr txBox="1"/>
          <p:nvPr/>
        </p:nvSpPr>
        <p:spPr>
          <a:xfrm>
            <a:off x="464458" y="4493952"/>
            <a:ext cx="8153400" cy="2062103"/>
          </a:xfrm>
          <a:prstGeom prst="rect">
            <a:avLst/>
          </a:prstGeom>
          <a:noFill/>
        </p:spPr>
        <p:txBody>
          <a:bodyPr wrap="square" rtlCol="0">
            <a:spAutoFit/>
          </a:bodyPr>
          <a:lstStyle/>
          <a:p>
            <a:r>
              <a:rPr lang="en-US" sz="2400" b="1" dirty="0" smtClean="0"/>
              <a:t>5</a:t>
            </a:r>
            <a:r>
              <a:rPr lang="en-US" sz="2400" b="1" baseline="30000" dirty="0" smtClean="0"/>
              <a:t>th</a:t>
            </a:r>
            <a:r>
              <a:rPr lang="en-US" sz="2400" b="1" dirty="0" smtClean="0"/>
              <a:t> grade boy:</a:t>
            </a:r>
          </a:p>
          <a:p>
            <a:r>
              <a:rPr lang="en-US" sz="3200" dirty="0" smtClean="0">
                <a:effectLst/>
                <a:latin typeface="AR CARTER" pitchFamily="2" charset="0"/>
              </a:rPr>
              <a:t>I was already good at Math But now I’m awesome. I have a bunch of </a:t>
            </a:r>
            <a:r>
              <a:rPr lang="en-US" sz="3200" dirty="0" err="1" smtClean="0">
                <a:effectLst/>
                <a:latin typeface="AR CARTER" pitchFamily="2" charset="0"/>
              </a:rPr>
              <a:t>stagerys</a:t>
            </a:r>
            <a:r>
              <a:rPr lang="en-US" sz="3200" dirty="0" smtClean="0">
                <a:effectLst/>
                <a:latin typeface="AR CARTER" pitchFamily="2" charset="0"/>
              </a:rPr>
              <a:t>. If I get confused on one </a:t>
            </a:r>
            <a:r>
              <a:rPr lang="en-US" sz="3200" dirty="0" err="1" smtClean="0">
                <a:effectLst/>
                <a:latin typeface="AR CARTER" pitchFamily="2" charset="0"/>
              </a:rPr>
              <a:t>stagery</a:t>
            </a:r>
            <a:r>
              <a:rPr lang="en-US" sz="3200" dirty="0" smtClean="0">
                <a:effectLst/>
                <a:latin typeface="AR CARTER" pitchFamily="2" charset="0"/>
              </a:rPr>
              <a:t> I can use others. </a:t>
            </a:r>
            <a:r>
              <a:rPr lang="en-US" sz="2000" dirty="0" smtClean="0">
                <a:effectLst/>
              </a:rPr>
              <a:t>[</a:t>
            </a:r>
            <a:r>
              <a:rPr lang="en-US" sz="2000" i="1" dirty="0" smtClean="0">
                <a:effectLst/>
              </a:rPr>
              <a:t>sic</a:t>
            </a:r>
            <a:r>
              <a:rPr lang="en-US" sz="2000" dirty="0" smtClean="0">
                <a:effectLst/>
              </a:rPr>
              <a:t>…followed this response with examples of multiplying 35x21 in two different ways]</a:t>
            </a:r>
            <a:endParaRPr lang="en-US" sz="2000" dirty="0">
              <a:effectLst/>
            </a:endParaRPr>
          </a:p>
        </p:txBody>
      </p:sp>
    </p:spTree>
    <p:extLst>
      <p:ext uri="{BB962C8B-B14F-4D97-AF65-F5344CB8AC3E}">
        <p14:creationId xmlns:p14="http://schemas.microsoft.com/office/powerpoint/2010/main" val="2955576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1" nodeType="click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41440" cy="1524000"/>
          </a:xfrm>
        </p:spPr>
        <p:txBody>
          <a:bodyPr/>
          <a:lstStyle/>
          <a:p>
            <a:r>
              <a:rPr lang="en-US" dirty="0" smtClean="0"/>
              <a:t>Finding: </a:t>
            </a:r>
            <a:r>
              <a:rPr lang="en-US" sz="3200" dirty="0" smtClean="0"/>
              <a:t>Personal Prompts Allow Students to Connect More Deeply to Content</a:t>
            </a:r>
            <a:endParaRPr lang="en-US" sz="3200" dirty="0"/>
          </a:p>
        </p:txBody>
      </p:sp>
      <p:sp>
        <p:nvSpPr>
          <p:cNvPr id="3" name="Content Placeholder 2"/>
          <p:cNvSpPr>
            <a:spLocks noGrp="1"/>
          </p:cNvSpPr>
          <p:nvPr>
            <p:ph idx="1"/>
          </p:nvPr>
        </p:nvSpPr>
        <p:spPr>
          <a:xfrm>
            <a:off x="838200" y="1752600"/>
            <a:ext cx="7315200" cy="4953000"/>
          </a:xfrm>
        </p:spPr>
        <p:txBody>
          <a:bodyPr>
            <a:normAutofit/>
          </a:bodyPr>
          <a:lstStyle/>
          <a:p>
            <a:pPr marL="300355" lvl="2" indent="-301625">
              <a:buSzPct val="100000"/>
              <a:buFont typeface="Wingdings" pitchFamily="2" charset="2"/>
              <a:buChar char="ü"/>
            </a:pPr>
            <a:r>
              <a:rPr lang="en-US" sz="2600" dirty="0" err="1" smtClean="0"/>
              <a:t>Asssessment</a:t>
            </a:r>
            <a:r>
              <a:rPr lang="en-US" sz="2600" dirty="0" smtClean="0"/>
              <a:t> Item 4, “Explain…why that strategy works.” Students explained why it worked </a:t>
            </a:r>
            <a:r>
              <a:rPr lang="en-US" sz="2600" i="1" dirty="0" smtClean="0"/>
              <a:t>for them</a:t>
            </a:r>
            <a:r>
              <a:rPr lang="en-US" sz="2600" dirty="0" smtClean="0"/>
              <a:t> rather than the mathematical reasons I had intended.</a:t>
            </a:r>
            <a:endParaRPr lang="en-US" sz="2600" dirty="0"/>
          </a:p>
          <a:p>
            <a:pPr marL="300355" lvl="2" indent="-301625">
              <a:buSzPct val="100000"/>
              <a:buFont typeface="Wingdings" pitchFamily="2" charset="2"/>
              <a:buChar char="ü"/>
            </a:pPr>
            <a:r>
              <a:rPr lang="en-US" sz="2600" dirty="0" smtClean="0"/>
              <a:t>Students wrote more un-prompted metacognitive journal statements over time, especially after week three. Effective prompts helped students begin to naturally see the “why’s” and “how’s” of their own processes.</a:t>
            </a:r>
          </a:p>
          <a:p>
            <a:pPr marL="0" lvl="2" indent="0">
              <a:buSzPct val="100000"/>
              <a:buNone/>
            </a:pPr>
            <a:endParaRPr lang="en-US" sz="2600" dirty="0"/>
          </a:p>
          <a:p>
            <a:pPr marL="300355" lvl="2" indent="-301625">
              <a:buSzPct val="100000"/>
              <a:buFont typeface="Wingdings" pitchFamily="2" charset="2"/>
              <a:buChar char="ü"/>
            </a:pPr>
            <a:r>
              <a:rPr lang="en-US" sz="2600" dirty="0" smtClean="0"/>
              <a:t>U.S. Algorithm prompt elicited strong reactions.</a:t>
            </a:r>
            <a:endParaRPr lang="en-US" sz="2600" dirty="0"/>
          </a:p>
          <a:p>
            <a:endParaRPr lang="en-US" dirty="0"/>
          </a:p>
        </p:txBody>
      </p:sp>
      <p:sp>
        <p:nvSpPr>
          <p:cNvPr id="4" name="TextBox 3"/>
          <p:cNvSpPr txBox="1"/>
          <p:nvPr/>
        </p:nvSpPr>
        <p:spPr>
          <a:xfrm>
            <a:off x="914400" y="1905000"/>
            <a:ext cx="7467600" cy="3539430"/>
          </a:xfrm>
          <a:prstGeom prst="rect">
            <a:avLst/>
          </a:prstGeom>
          <a:solidFill>
            <a:schemeClr val="bg2">
              <a:lumMod val="90000"/>
            </a:schemeClr>
          </a:solidFill>
          <a:ln w="12700">
            <a:solidFill>
              <a:schemeClr val="tx1"/>
            </a:solidFill>
          </a:ln>
          <a:effectLst>
            <a:outerShdw blurRad="50800" dist="38100" dir="18900000" algn="bl" rotWithShape="0">
              <a:prstClr val="black">
                <a:alpha val="40000"/>
              </a:prstClr>
            </a:outerShdw>
          </a:effectLst>
          <a:scene3d>
            <a:camera prst="orthographicFront">
              <a:rot lat="0" lon="0" rev="300000"/>
            </a:camera>
            <a:lightRig rig="threePt" dir="t"/>
          </a:scene3d>
        </p:spPr>
        <p:txBody>
          <a:bodyPr wrap="square" rtlCol="0">
            <a:spAutoFit/>
          </a:bodyPr>
          <a:lstStyle/>
          <a:p>
            <a:r>
              <a:rPr lang="en-US" sz="2800" dirty="0">
                <a:latin typeface="Andalus" pitchFamily="18" charset="-78"/>
                <a:cs typeface="Andalus" pitchFamily="18" charset="-78"/>
              </a:rPr>
              <a:t>Boy: “I am only ok at U.S. standard algorithms because it confuses me as in I don’t know where to start off. But I am good at arrays, cluster problems, and breaking numbers apart. In all three they tell me where to start off…and afterwards I use an array to check my work. So the </a:t>
            </a:r>
            <a:r>
              <a:rPr lang="en-US" sz="2800" dirty="0" err="1">
                <a:latin typeface="Andalus" pitchFamily="18" charset="-78"/>
                <a:cs typeface="Andalus" pitchFamily="18" charset="-78"/>
              </a:rPr>
              <a:t>bottomline</a:t>
            </a:r>
            <a:r>
              <a:rPr lang="en-US" sz="2800" dirty="0">
                <a:latin typeface="Andalus" pitchFamily="18" charset="-78"/>
                <a:cs typeface="Andalus" pitchFamily="18" charset="-78"/>
              </a:rPr>
              <a:t> is multiplication is a strength for me with different ways</a:t>
            </a:r>
            <a:r>
              <a:rPr lang="en-US" sz="2800" dirty="0" smtClean="0">
                <a:latin typeface="Andalus" pitchFamily="18" charset="-78"/>
                <a:cs typeface="Andalus" pitchFamily="18" charset="-78"/>
              </a:rPr>
              <a:t>.”</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2875987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56" y="-152400"/>
            <a:ext cx="8041440" cy="1442674"/>
          </a:xfrm>
        </p:spPr>
        <p:txBody>
          <a:bodyPr/>
          <a:lstStyle/>
          <a:p>
            <a:r>
              <a:rPr lang="en-US" dirty="0" smtClean="0"/>
              <a:t>Survey Findings</a:t>
            </a:r>
            <a:endParaRPr lang="en-US" dirty="0"/>
          </a:p>
        </p:txBody>
      </p:sp>
      <p:grpSp>
        <p:nvGrpSpPr>
          <p:cNvPr id="4" name="Group 3"/>
          <p:cNvGrpSpPr/>
          <p:nvPr/>
        </p:nvGrpSpPr>
        <p:grpSpPr>
          <a:xfrm>
            <a:off x="515257" y="1752600"/>
            <a:ext cx="8099879" cy="3944030"/>
            <a:chOff x="515257" y="1752600"/>
            <a:chExt cx="8099879" cy="3944030"/>
          </a:xfrm>
        </p:grpSpPr>
        <p:pic>
          <p:nvPicPr>
            <p:cNvPr id="8194"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286" y="1752600"/>
              <a:ext cx="4133850" cy="393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57" y="1752600"/>
              <a:ext cx="3962400" cy="394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14" y="1835830"/>
            <a:ext cx="8130924" cy="41148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66" y="2064430"/>
            <a:ext cx="878802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268" y="1094934"/>
            <a:ext cx="8626385" cy="1938992"/>
          </a:xfrm>
          <a:prstGeom prst="rect">
            <a:avLst/>
          </a:prstGeom>
          <a:solidFill>
            <a:schemeClr val="bg2">
              <a:lumMod val="75000"/>
            </a:schemeClr>
          </a:solidFill>
        </p:spPr>
        <p:txBody>
          <a:bodyPr wrap="square" rtlCol="0">
            <a:spAutoFit/>
          </a:bodyPr>
          <a:lstStyle/>
          <a:p>
            <a:r>
              <a:rPr lang="en-US" sz="2400" b="1" dirty="0" smtClean="0"/>
              <a:t>“How has writing changed the way you learned Math?”</a:t>
            </a:r>
          </a:p>
          <a:p>
            <a:endParaRPr lang="en-US" sz="2400" dirty="0"/>
          </a:p>
          <a:p>
            <a:r>
              <a:rPr lang="en-US" sz="2400" b="1" dirty="0" smtClean="0"/>
              <a:t>Pre-Survey: </a:t>
            </a:r>
            <a:r>
              <a:rPr lang="en-US" sz="2400" dirty="0" smtClean="0"/>
              <a:t>all students stated </a:t>
            </a:r>
            <a:r>
              <a:rPr lang="en-US" sz="2400" dirty="0"/>
              <a:t>that either writing hadn’t changed how they learned </a:t>
            </a:r>
            <a:r>
              <a:rPr lang="en-US" sz="2400" dirty="0" smtClean="0"/>
              <a:t>math, </a:t>
            </a:r>
            <a:r>
              <a:rPr lang="en-US" sz="2400" dirty="0"/>
              <a:t>or gave an </a:t>
            </a:r>
            <a:r>
              <a:rPr lang="en-US" sz="2400" dirty="0" smtClean="0"/>
              <a:t>unclear/unrelated response, or left this question blank</a:t>
            </a:r>
            <a:endParaRPr lang="en-US" sz="2400" b="1" dirty="0"/>
          </a:p>
        </p:txBody>
      </p:sp>
      <p:sp>
        <p:nvSpPr>
          <p:cNvPr id="11" name="TextBox 10"/>
          <p:cNvSpPr txBox="1"/>
          <p:nvPr/>
        </p:nvSpPr>
        <p:spPr>
          <a:xfrm>
            <a:off x="260268" y="1618343"/>
            <a:ext cx="8626385" cy="5078313"/>
          </a:xfrm>
          <a:prstGeom prst="rect">
            <a:avLst/>
          </a:prstGeom>
          <a:solidFill>
            <a:schemeClr val="bg2">
              <a:lumMod val="75000"/>
            </a:schemeClr>
          </a:solidFill>
        </p:spPr>
        <p:txBody>
          <a:bodyPr wrap="square" rtlCol="0">
            <a:spAutoFit/>
          </a:bodyPr>
          <a:lstStyle/>
          <a:p>
            <a:r>
              <a:rPr lang="en-US" sz="2400" b="1" dirty="0" smtClean="0"/>
              <a:t>Post-Survey: All Students Responded Positively</a:t>
            </a:r>
          </a:p>
          <a:p>
            <a:r>
              <a:rPr lang="en-US" sz="2000" b="1" dirty="0" smtClean="0"/>
              <a:t>2 = General/Unclear: </a:t>
            </a:r>
            <a:r>
              <a:rPr lang="en-US" sz="2000" dirty="0" smtClean="0"/>
              <a:t>“Because you write about what you learned that day in Math” or “It actually helped me a whole lot!”</a:t>
            </a:r>
            <a:endParaRPr lang="en-US" sz="2000" b="1" dirty="0" smtClean="0"/>
          </a:p>
          <a:p>
            <a:pPr lvl="0"/>
            <a:r>
              <a:rPr lang="en-US" sz="2000" b="1" dirty="0" smtClean="0"/>
              <a:t>3 = Inspiration/Motivation: </a:t>
            </a:r>
            <a:r>
              <a:rPr lang="en-US" sz="2000" dirty="0" smtClean="0"/>
              <a:t>“</a:t>
            </a:r>
            <a:r>
              <a:rPr lang="en-US" sz="2000" dirty="0"/>
              <a:t>It </a:t>
            </a:r>
            <a:r>
              <a:rPr lang="en-US" sz="2000" dirty="0" err="1"/>
              <a:t>inspiyerd</a:t>
            </a:r>
            <a:r>
              <a:rPr lang="en-US" sz="2000" dirty="0"/>
              <a:t> me to learn different ways of doing </a:t>
            </a:r>
            <a:r>
              <a:rPr lang="en-US" sz="2000" dirty="0" smtClean="0"/>
              <a:t>problems.” or “Writing </a:t>
            </a:r>
            <a:r>
              <a:rPr lang="en-US" sz="2000" dirty="0"/>
              <a:t>help me learn harder problems because It got me interested to do harder problems with writing</a:t>
            </a:r>
            <a:r>
              <a:rPr lang="en-US" sz="2000" dirty="0" smtClean="0"/>
              <a:t>.”</a:t>
            </a:r>
          </a:p>
          <a:p>
            <a:r>
              <a:rPr lang="en-US" sz="2000" b="1" dirty="0" smtClean="0"/>
              <a:t>4 = Memory: </a:t>
            </a:r>
            <a:r>
              <a:rPr lang="en-US" sz="2000" dirty="0" smtClean="0"/>
              <a:t>“</a:t>
            </a:r>
            <a:r>
              <a:rPr lang="en-US" sz="2000" dirty="0"/>
              <a:t>…when I write I take notes to remember…it changes Me because I get better. I reread what I wrote and remember and I know what I am doing</a:t>
            </a:r>
            <a:r>
              <a:rPr lang="en-US" sz="2000" dirty="0" smtClean="0"/>
              <a:t>.”</a:t>
            </a:r>
          </a:p>
          <a:p>
            <a:pPr lvl="0"/>
            <a:r>
              <a:rPr lang="en-US" sz="2000" b="1" dirty="0" smtClean="0"/>
              <a:t>7 = Expressing/Explaining: </a:t>
            </a:r>
            <a:r>
              <a:rPr lang="en-US" sz="2000" dirty="0" smtClean="0"/>
              <a:t>“If I write I can give anyone my thoughts.” or </a:t>
            </a:r>
            <a:r>
              <a:rPr lang="en-US" sz="2000" b="1" dirty="0" smtClean="0"/>
              <a:t>“</a:t>
            </a:r>
            <a:r>
              <a:rPr lang="en-US" sz="2000" dirty="0" smtClean="0"/>
              <a:t>…</a:t>
            </a:r>
            <a:r>
              <a:rPr lang="en-US" sz="2000" dirty="0"/>
              <a:t>the thing you thinking in your head and you can’t explain how you got the answer you can write in down in your </a:t>
            </a:r>
            <a:r>
              <a:rPr lang="en-US" sz="2000" dirty="0" err="1" smtClean="0"/>
              <a:t>Jounal</a:t>
            </a:r>
            <a:r>
              <a:rPr lang="en-US" sz="2000" dirty="0" smtClean="0"/>
              <a:t>.” or “…I have the answer but I </a:t>
            </a:r>
            <a:r>
              <a:rPr lang="en-US" sz="2000" dirty="0"/>
              <a:t>want to say more about what I have to </a:t>
            </a:r>
            <a:r>
              <a:rPr lang="en-US" sz="2000" dirty="0" smtClean="0"/>
              <a:t>say.”</a:t>
            </a:r>
            <a:endParaRPr lang="en-US" sz="2000" dirty="0"/>
          </a:p>
          <a:p>
            <a:r>
              <a:rPr lang="en-US" sz="2000" b="1" dirty="0" smtClean="0"/>
              <a:t>9 = Understanding: “</a:t>
            </a:r>
            <a:r>
              <a:rPr lang="en-US" sz="2000" dirty="0"/>
              <a:t>It helps me understand better. Also if I’m confused I start </a:t>
            </a:r>
            <a:r>
              <a:rPr lang="en-US" sz="2000" dirty="0" err="1"/>
              <a:t>writeing</a:t>
            </a:r>
            <a:r>
              <a:rPr lang="en-US" sz="2000" dirty="0"/>
              <a:t> in my Journal. To describe what I don’t know</a:t>
            </a:r>
            <a:r>
              <a:rPr lang="en-US" sz="2000" dirty="0" smtClean="0"/>
              <a:t>.” or “</a:t>
            </a:r>
            <a:r>
              <a:rPr lang="en-US" sz="2000" dirty="0"/>
              <a:t>How writing changes your math is when you read it </a:t>
            </a:r>
            <a:r>
              <a:rPr lang="en-US" sz="2000" dirty="0" err="1"/>
              <a:t>it</a:t>
            </a:r>
            <a:r>
              <a:rPr lang="en-US" sz="2000" dirty="0"/>
              <a:t> changes the </a:t>
            </a:r>
            <a:r>
              <a:rPr lang="en-US" sz="2000" dirty="0" err="1"/>
              <a:t>sulutions</a:t>
            </a:r>
            <a:r>
              <a:rPr lang="en-US" sz="2000" dirty="0"/>
              <a:t> in your </a:t>
            </a:r>
            <a:r>
              <a:rPr lang="en-US" sz="2000" dirty="0" smtClean="0"/>
              <a:t>mind”</a:t>
            </a:r>
            <a:endParaRPr lang="en-US" sz="2000" b="1" dirty="0"/>
          </a:p>
        </p:txBody>
      </p:sp>
    </p:spTree>
    <p:extLst>
      <p:ext uri="{BB962C8B-B14F-4D97-AF65-F5344CB8AC3E}">
        <p14:creationId xmlns:p14="http://schemas.microsoft.com/office/powerpoint/2010/main" val="2084871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wipe(down)">
                                      <p:cBhvr>
                                        <p:cTn id="11" dur="500"/>
                                        <p:tgtEl>
                                          <p:spTgt spid="81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nodeType="clickEffect">
                                  <p:stCondLst>
                                    <p:cond delay="0"/>
                                  </p:stCondLst>
                                  <p:childTnLst>
                                    <p:animEffect transition="out" filter="wipe(up)">
                                      <p:cBhvr>
                                        <p:cTn id="15" dur="500"/>
                                        <p:tgtEl>
                                          <p:spTgt spid="8196"/>
                                        </p:tgtEl>
                                      </p:cBhvr>
                                    </p:animEffect>
                                    <p:set>
                                      <p:cBhvr>
                                        <p:cTn id="16" dur="1" fill="hold">
                                          <p:stCondLst>
                                            <p:cond delay="499"/>
                                          </p:stCondLst>
                                        </p:cTn>
                                        <p:tgtEl>
                                          <p:spTgt spid="8196"/>
                                        </p:tgtEl>
                                        <p:attrNameLst>
                                          <p:attrName>style.visibility</p:attrName>
                                        </p:attrNameLst>
                                      </p:cBhvr>
                                      <p:to>
                                        <p:strVal val="hidden"/>
                                      </p:to>
                                    </p:set>
                                  </p:childTnLst>
                                </p:cTn>
                              </p:par>
                              <p:par>
                                <p:cTn id="17" presetID="31" presetClass="entr" presetSubtype="0"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1000" fill="hold"/>
                                        <p:tgtEl>
                                          <p:spTgt spid="8197"/>
                                        </p:tgtEl>
                                        <p:attrNameLst>
                                          <p:attrName>ppt_w</p:attrName>
                                        </p:attrNameLst>
                                      </p:cBhvr>
                                      <p:tavLst>
                                        <p:tav tm="0">
                                          <p:val>
                                            <p:fltVal val="0"/>
                                          </p:val>
                                        </p:tav>
                                        <p:tav tm="100000">
                                          <p:val>
                                            <p:strVal val="#ppt_w"/>
                                          </p:val>
                                        </p:tav>
                                      </p:tavLst>
                                    </p:anim>
                                    <p:anim calcmode="lin" valueType="num">
                                      <p:cBhvr>
                                        <p:cTn id="20" dur="1000" fill="hold"/>
                                        <p:tgtEl>
                                          <p:spTgt spid="8197"/>
                                        </p:tgtEl>
                                        <p:attrNameLst>
                                          <p:attrName>ppt_h</p:attrName>
                                        </p:attrNameLst>
                                      </p:cBhvr>
                                      <p:tavLst>
                                        <p:tav tm="0">
                                          <p:val>
                                            <p:fltVal val="0"/>
                                          </p:val>
                                        </p:tav>
                                        <p:tav tm="100000">
                                          <p:val>
                                            <p:strVal val="#ppt_h"/>
                                          </p:val>
                                        </p:tav>
                                      </p:tavLst>
                                    </p:anim>
                                    <p:anim calcmode="lin" valueType="num">
                                      <p:cBhvr>
                                        <p:cTn id="21" dur="1000" fill="hold"/>
                                        <p:tgtEl>
                                          <p:spTgt spid="8197"/>
                                        </p:tgtEl>
                                        <p:attrNameLst>
                                          <p:attrName>style.rotation</p:attrName>
                                        </p:attrNameLst>
                                      </p:cBhvr>
                                      <p:tavLst>
                                        <p:tav tm="0">
                                          <p:val>
                                            <p:fltVal val="90"/>
                                          </p:val>
                                        </p:tav>
                                        <p:tav tm="100000">
                                          <p:val>
                                            <p:fltVal val="0"/>
                                          </p:val>
                                        </p:tav>
                                      </p:tavLst>
                                    </p:anim>
                                    <p:animEffect transition="in" filter="fade">
                                      <p:cBhvr>
                                        <p:cTn id="22" dur="10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197"/>
                                        </p:tgtEl>
                                      </p:cBhvr>
                                    </p:animEffect>
                                    <p:set>
                                      <p:cBhvr>
                                        <p:cTn id="27" dur="1" fill="hold">
                                          <p:stCondLst>
                                            <p:cond delay="499"/>
                                          </p:stCondLst>
                                        </p:cTn>
                                        <p:tgtEl>
                                          <p:spTgt spid="819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400"/>
            <a:ext cx="8041440" cy="1442674"/>
          </a:xfrm>
        </p:spPr>
        <p:txBody>
          <a:bodyPr/>
          <a:lstStyle/>
          <a:p>
            <a:r>
              <a:rPr lang="en-US" dirty="0" smtClean="0"/>
              <a:t>Implications</a:t>
            </a:r>
            <a:endParaRPr lang="en-US" dirty="0"/>
          </a:p>
        </p:txBody>
      </p:sp>
      <p:sp>
        <p:nvSpPr>
          <p:cNvPr id="3" name="Content Placeholder 2"/>
          <p:cNvSpPr>
            <a:spLocks noGrp="1"/>
          </p:cNvSpPr>
          <p:nvPr>
            <p:ph idx="1"/>
          </p:nvPr>
        </p:nvSpPr>
        <p:spPr>
          <a:xfrm>
            <a:off x="609600" y="1295400"/>
            <a:ext cx="8001000" cy="5105400"/>
          </a:xfrm>
        </p:spPr>
        <p:txBody>
          <a:bodyPr>
            <a:normAutofit/>
          </a:bodyPr>
          <a:lstStyle/>
          <a:p>
            <a:pPr marL="300355" lvl="2" indent="-301625">
              <a:buSzPct val="100000"/>
              <a:buFont typeface="Wingdings" pitchFamily="2" charset="2"/>
              <a:buChar char="ü"/>
            </a:pPr>
            <a:r>
              <a:rPr lang="en-US" sz="2800" dirty="0" smtClean="0"/>
              <a:t>student </a:t>
            </a:r>
            <a:r>
              <a:rPr lang="en-US" sz="2800" dirty="0"/>
              <a:t>writing often reveals more about </a:t>
            </a:r>
            <a:r>
              <a:rPr lang="en-US" sz="2800" dirty="0" smtClean="0"/>
              <a:t>understanding; </a:t>
            </a:r>
            <a:r>
              <a:rPr lang="en-US" sz="2800" dirty="0"/>
              <a:t>explanatory components should be included as assessment </a:t>
            </a:r>
            <a:r>
              <a:rPr lang="en-US" sz="2800" dirty="0" smtClean="0"/>
              <a:t>evidence</a:t>
            </a:r>
          </a:p>
          <a:p>
            <a:pPr marL="300355" lvl="2" indent="-301625">
              <a:buSzPct val="100000"/>
              <a:buFont typeface="Wingdings" pitchFamily="2" charset="2"/>
              <a:buChar char="ü"/>
            </a:pPr>
            <a:r>
              <a:rPr lang="en-US" sz="2800" dirty="0" smtClean="0"/>
              <a:t>I hope to help </a:t>
            </a:r>
            <a:r>
              <a:rPr lang="en-US" sz="2800" dirty="0"/>
              <a:t>all </a:t>
            </a:r>
            <a:r>
              <a:rPr lang="en-US" sz="2800" dirty="0" smtClean="0"/>
              <a:t>teachers </a:t>
            </a:r>
            <a:r>
              <a:rPr lang="en-US" sz="2800" dirty="0"/>
              <a:t>at my school incorporate Math journals into their </a:t>
            </a:r>
            <a:r>
              <a:rPr lang="en-US" sz="2800" dirty="0" smtClean="0"/>
              <a:t>lessons; assisting in prompt creation; demonstrating </a:t>
            </a:r>
            <a:r>
              <a:rPr lang="en-US" sz="2800" dirty="0"/>
              <a:t>lessons </a:t>
            </a:r>
            <a:r>
              <a:rPr lang="en-US" sz="2800" dirty="0" smtClean="0"/>
              <a:t>integrating prompts with </a:t>
            </a:r>
            <a:r>
              <a:rPr lang="en-US" sz="2800" dirty="0"/>
              <a:t>the content.</a:t>
            </a:r>
          </a:p>
          <a:p>
            <a:pPr marL="300355" lvl="2" indent="-301625">
              <a:buSzPct val="100000"/>
              <a:buFont typeface="Wingdings" pitchFamily="2" charset="2"/>
              <a:buChar char="ü"/>
            </a:pPr>
            <a:r>
              <a:rPr lang="en-US" sz="2800" dirty="0" smtClean="0"/>
              <a:t>as </a:t>
            </a:r>
            <a:r>
              <a:rPr lang="en-US" sz="2800" dirty="0"/>
              <a:t>more classrooms integrate </a:t>
            </a:r>
            <a:r>
              <a:rPr lang="en-US" sz="2800" dirty="0" smtClean="0"/>
              <a:t>math writing </a:t>
            </a:r>
            <a:r>
              <a:rPr lang="en-US" sz="2800" dirty="0"/>
              <a:t>prompts in math, </a:t>
            </a:r>
            <a:r>
              <a:rPr lang="en-US" sz="2800" dirty="0" smtClean="0"/>
              <a:t>further successful prompt types/strategies can be found/shared; further strategies for time management would be useful</a:t>
            </a:r>
            <a:endParaRPr lang="en-US" sz="2800" dirty="0"/>
          </a:p>
        </p:txBody>
      </p:sp>
    </p:spTree>
    <p:extLst>
      <p:ext uri="{BB962C8B-B14F-4D97-AF65-F5344CB8AC3E}">
        <p14:creationId xmlns:p14="http://schemas.microsoft.com/office/powerpoint/2010/main" val="4071047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855"/>
            <a:ext cx="8041440" cy="1442674"/>
          </a:xfrm>
        </p:spPr>
        <p:txBody>
          <a:bodyPr/>
          <a:lstStyle/>
          <a:p>
            <a:r>
              <a:rPr lang="en-US" dirty="0" smtClean="0"/>
              <a:t>Introduction</a:t>
            </a:r>
            <a:endParaRPr lang="en-US" dirty="0"/>
          </a:p>
        </p:txBody>
      </p:sp>
      <p:sp>
        <p:nvSpPr>
          <p:cNvPr id="3" name="Content Placeholder 2"/>
          <p:cNvSpPr>
            <a:spLocks noGrp="1"/>
          </p:cNvSpPr>
          <p:nvPr>
            <p:ph idx="1"/>
          </p:nvPr>
        </p:nvSpPr>
        <p:spPr>
          <a:xfrm>
            <a:off x="533400" y="1371600"/>
            <a:ext cx="7924800" cy="5029200"/>
          </a:xfrm>
        </p:spPr>
        <p:txBody>
          <a:bodyPr>
            <a:normAutofit/>
          </a:bodyPr>
          <a:lstStyle/>
          <a:p>
            <a:pPr marL="280988" indent="-280988">
              <a:spcAft>
                <a:spcPts val="600"/>
              </a:spcAft>
              <a:buSzPct val="100000"/>
              <a:buFont typeface="Wingdings" pitchFamily="2" charset="2"/>
              <a:buChar char="ü"/>
            </a:pPr>
            <a:r>
              <a:rPr lang="en-US" dirty="0" smtClean="0"/>
              <a:t>PROBLEM OF PRACTICE: Students talk more about Math, but struggle with sharing their explanations and thoughts in writing.</a:t>
            </a:r>
          </a:p>
          <a:p>
            <a:pPr marL="280988" indent="-280988">
              <a:spcAft>
                <a:spcPts val="600"/>
              </a:spcAft>
              <a:buFont typeface="Wingdings" pitchFamily="2" charset="2"/>
              <a:buChar char="ü"/>
            </a:pPr>
            <a:r>
              <a:rPr lang="en-US" dirty="0" smtClean="0"/>
              <a:t>TOPIC</a:t>
            </a:r>
            <a:r>
              <a:rPr lang="en-US" dirty="0"/>
              <a:t>: </a:t>
            </a:r>
            <a:r>
              <a:rPr lang="en-US" dirty="0" smtClean="0"/>
              <a:t>daily student </a:t>
            </a:r>
            <a:r>
              <a:rPr lang="en-US" dirty="0"/>
              <a:t>writing in a </a:t>
            </a:r>
            <a:r>
              <a:rPr lang="en-US" dirty="0" smtClean="0"/>
              <a:t>math journal to </a:t>
            </a:r>
            <a:r>
              <a:rPr lang="en-US" dirty="0"/>
              <a:t>improve </a:t>
            </a:r>
            <a:r>
              <a:rPr lang="en-US" dirty="0" smtClean="0"/>
              <a:t>understanding </a:t>
            </a:r>
            <a:r>
              <a:rPr lang="en-US" dirty="0"/>
              <a:t>of, communication about, and confidence in Number Sense and Multiplicative </a:t>
            </a:r>
            <a:r>
              <a:rPr lang="en-US" dirty="0" smtClean="0"/>
              <a:t>Reasoning</a:t>
            </a:r>
          </a:p>
          <a:p>
            <a:pPr marL="280988" indent="-280988">
              <a:spcAft>
                <a:spcPts val="600"/>
              </a:spcAft>
              <a:buFont typeface="Wingdings" pitchFamily="2" charset="2"/>
              <a:buChar char="ü"/>
            </a:pPr>
            <a:r>
              <a:rPr lang="en-US" dirty="0" smtClean="0"/>
              <a:t>PERSONAL IMPORTANCE: I want my students to be able to clearly communicate mathematically.</a:t>
            </a:r>
          </a:p>
          <a:p>
            <a:pPr marL="280988" indent="-280988">
              <a:spcAft>
                <a:spcPts val="600"/>
              </a:spcAft>
              <a:buFont typeface="Wingdings" pitchFamily="2" charset="2"/>
              <a:buChar char="ü"/>
            </a:pPr>
            <a:r>
              <a:rPr lang="en-US" dirty="0" smtClean="0"/>
              <a:t>EDUCATIONAL/MATHEMATICAL IMPORTANCE: Communication is an essential mathematical process; teachers need practical journal strategies for students</a:t>
            </a:r>
            <a:endParaRPr lang="en-US" dirty="0"/>
          </a:p>
        </p:txBody>
      </p:sp>
    </p:spTree>
    <p:extLst>
      <p:ext uri="{BB962C8B-B14F-4D97-AF65-F5344CB8AC3E}">
        <p14:creationId xmlns:p14="http://schemas.microsoft.com/office/powerpoint/2010/main" val="37536671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442674"/>
          </a:xfrm>
        </p:spPr>
        <p:txBody>
          <a:bodyPr/>
          <a:lstStyle/>
          <a:p>
            <a:r>
              <a:rPr lang="en-US" dirty="0" smtClean="0"/>
              <a:t>Literature Review</a:t>
            </a:r>
            <a:endParaRPr lang="en-US" dirty="0"/>
          </a:p>
        </p:txBody>
      </p:sp>
      <p:sp>
        <p:nvSpPr>
          <p:cNvPr id="3" name="Content Placeholder 2"/>
          <p:cNvSpPr>
            <a:spLocks noGrp="1"/>
          </p:cNvSpPr>
          <p:nvPr>
            <p:ph idx="1"/>
          </p:nvPr>
        </p:nvSpPr>
        <p:spPr>
          <a:xfrm>
            <a:off x="533400" y="1143000"/>
            <a:ext cx="8077200" cy="5410200"/>
          </a:xfrm>
        </p:spPr>
        <p:txBody>
          <a:bodyPr>
            <a:normAutofit/>
          </a:bodyPr>
          <a:lstStyle/>
          <a:p>
            <a:pPr marL="0" lvl="1" indent="0">
              <a:lnSpc>
                <a:spcPct val="90000"/>
              </a:lnSpc>
              <a:spcAft>
                <a:spcPts val="2400"/>
              </a:spcAft>
              <a:buSzPct val="100000"/>
              <a:buNone/>
            </a:pPr>
            <a:endParaRPr lang="en-US" sz="3200" dirty="0" smtClean="0"/>
          </a:p>
          <a:p>
            <a:pPr marL="280988" indent="-280988">
              <a:lnSpc>
                <a:spcPct val="90000"/>
              </a:lnSpc>
              <a:spcAft>
                <a:spcPts val="2400"/>
              </a:spcAft>
              <a:buSzPct val="100000"/>
              <a:buFont typeface="Wingdings" pitchFamily="2" charset="2"/>
              <a:buChar char="ü"/>
            </a:pPr>
            <a:r>
              <a:rPr lang="en-US" sz="3200" dirty="0" smtClean="0"/>
              <a:t>Writing </a:t>
            </a:r>
            <a:r>
              <a:rPr lang="en-US" sz="3200" dirty="0"/>
              <a:t>for Mathematical </a:t>
            </a:r>
            <a:r>
              <a:rPr lang="en-US" sz="3200" dirty="0" smtClean="0"/>
              <a:t>Meaning</a:t>
            </a:r>
          </a:p>
          <a:p>
            <a:pPr marL="280988" indent="-280988">
              <a:lnSpc>
                <a:spcPct val="90000"/>
              </a:lnSpc>
              <a:spcAft>
                <a:spcPts val="2400"/>
              </a:spcAft>
              <a:buSzPct val="100000"/>
              <a:buFont typeface="Wingdings" pitchFamily="2" charset="2"/>
              <a:buChar char="ü"/>
            </a:pPr>
            <a:r>
              <a:rPr lang="en-US" sz="3200" dirty="0" smtClean="0"/>
              <a:t>Writing </a:t>
            </a:r>
            <a:r>
              <a:rPr lang="en-US" sz="3200" dirty="0"/>
              <a:t>for Mathematical </a:t>
            </a:r>
            <a:r>
              <a:rPr lang="en-US" sz="3200" dirty="0" smtClean="0"/>
              <a:t>Metacognition</a:t>
            </a:r>
          </a:p>
          <a:p>
            <a:pPr marL="280988" indent="-280988">
              <a:lnSpc>
                <a:spcPct val="90000"/>
              </a:lnSpc>
              <a:spcAft>
                <a:spcPts val="2400"/>
              </a:spcAft>
              <a:buSzPct val="100000"/>
              <a:buFont typeface="Wingdings" pitchFamily="2" charset="2"/>
              <a:buChar char="ü"/>
            </a:pPr>
            <a:r>
              <a:rPr lang="en-US" sz="3200" dirty="0" smtClean="0"/>
              <a:t>Math </a:t>
            </a:r>
            <a:r>
              <a:rPr lang="en-US" sz="3200" dirty="0"/>
              <a:t>Journal Implementation </a:t>
            </a:r>
            <a:r>
              <a:rPr lang="en-US" sz="3200" dirty="0" smtClean="0"/>
              <a:t>Strategies</a:t>
            </a:r>
          </a:p>
          <a:p>
            <a:pPr marL="329184" lvl="1" indent="0">
              <a:lnSpc>
                <a:spcPct val="90000"/>
              </a:lnSpc>
              <a:buSzPct val="100000"/>
              <a:buNone/>
            </a:pPr>
            <a:endParaRPr lang="en-US" dirty="0" smtClean="0"/>
          </a:p>
          <a:p>
            <a:pPr marL="610172" lvl="1" indent="-280988">
              <a:lnSpc>
                <a:spcPct val="90000"/>
              </a:lnSpc>
              <a:buSzPct val="100000"/>
              <a:buFont typeface="Wingdings" pitchFamily="2" charset="2"/>
              <a:buChar char="ü"/>
            </a:pPr>
            <a:endParaRPr lang="en-US" dirty="0"/>
          </a:p>
        </p:txBody>
      </p:sp>
      <p:sp>
        <p:nvSpPr>
          <p:cNvPr id="4" name="TextBox 3"/>
          <p:cNvSpPr txBox="1"/>
          <p:nvPr/>
        </p:nvSpPr>
        <p:spPr>
          <a:xfrm>
            <a:off x="685800" y="1066800"/>
            <a:ext cx="7467600" cy="4832092"/>
          </a:xfrm>
          <a:prstGeom prst="rect">
            <a:avLst/>
          </a:prstGeom>
          <a:solidFill>
            <a:schemeClr val="bg2">
              <a:lumMod val="90000"/>
            </a:schemeClr>
          </a:solidFill>
          <a:ln w="12700">
            <a:solidFill>
              <a:schemeClr val="tx1"/>
            </a:solidFill>
          </a:ln>
          <a:effectLst>
            <a:outerShdw blurRad="50800" dist="38100" dir="18900000" algn="bl" rotWithShape="0">
              <a:prstClr val="black">
                <a:alpha val="40000"/>
              </a:prstClr>
            </a:outerShdw>
          </a:effectLst>
          <a:scene3d>
            <a:camera prst="orthographicFront">
              <a:rot lat="0" lon="0" rev="300000"/>
            </a:camera>
            <a:lightRig rig="threePt" dir="t"/>
          </a:scene3d>
        </p:spPr>
        <p:txBody>
          <a:bodyPr wrap="square" rtlCol="0">
            <a:spAutoFit/>
          </a:bodyPr>
          <a:lstStyle/>
          <a:p>
            <a:r>
              <a:rPr lang="en-US" sz="2800" dirty="0" smtClean="0">
                <a:latin typeface="Times New Roman" pitchFamily="18" charset="0"/>
                <a:cs typeface="Times New Roman" pitchFamily="18" charset="0"/>
              </a:rPr>
              <a:t>NCTM explains </a:t>
            </a:r>
            <a:r>
              <a:rPr lang="en-US" sz="2800" dirty="0">
                <a:latin typeface="Times New Roman" pitchFamily="18" charset="0"/>
                <a:cs typeface="Times New Roman" pitchFamily="18" charset="0"/>
              </a:rPr>
              <a:t>in their Principles and Standards for School Mathematics (2000) that </a:t>
            </a:r>
            <a:r>
              <a:rPr lang="en-US" sz="2800" dirty="0" smtClean="0">
                <a:latin typeface="Times New Roman" pitchFamily="18" charset="0"/>
                <a:cs typeface="Times New Roman" pitchFamily="18" charset="0"/>
              </a:rPr>
              <a:t>“schools </a:t>
            </a:r>
            <a:r>
              <a:rPr lang="en-US" sz="2800" dirty="0">
                <a:latin typeface="Times New Roman" pitchFamily="18" charset="0"/>
                <a:cs typeface="Times New Roman" pitchFamily="18" charset="0"/>
              </a:rPr>
              <a:t>need </a:t>
            </a:r>
            <a:r>
              <a:rPr lang="en-US" sz="2800" dirty="0" smtClean="0">
                <a:latin typeface="Times New Roman" pitchFamily="18" charset="0"/>
                <a:cs typeface="Times New Roman" pitchFamily="18" charset="0"/>
              </a:rPr>
              <a:t>elementary teachers </a:t>
            </a:r>
            <a:r>
              <a:rPr lang="en-US" sz="2800" dirty="0">
                <a:latin typeface="Times New Roman" pitchFamily="18" charset="0"/>
                <a:cs typeface="Times New Roman" pitchFamily="18" charset="0"/>
              </a:rPr>
              <a:t>who are more proficient in orchestrating classroom discourse in ways that promote the investigation and growth of mathematical </a:t>
            </a:r>
            <a:r>
              <a:rPr lang="en-US" sz="2800" dirty="0" smtClean="0">
                <a:latin typeface="Times New Roman" pitchFamily="18" charset="0"/>
                <a:cs typeface="Times New Roman" pitchFamily="18" charset="0"/>
              </a:rPr>
              <a:t>ideas…Communication is </a:t>
            </a:r>
            <a:r>
              <a:rPr lang="en-US" sz="2800" dirty="0">
                <a:latin typeface="Times New Roman" pitchFamily="18" charset="0"/>
                <a:cs typeface="Times New Roman" pitchFamily="18" charset="0"/>
              </a:rPr>
              <a:t>an essential math process standard for all grade </a:t>
            </a:r>
            <a:r>
              <a:rPr lang="en-US" sz="2800" dirty="0" smtClean="0">
                <a:latin typeface="Times New Roman" pitchFamily="18" charset="0"/>
                <a:cs typeface="Times New Roman" pitchFamily="18" charset="0"/>
              </a:rPr>
              <a:t>levels…reflection </a:t>
            </a:r>
            <a:r>
              <a:rPr lang="en-US" sz="2800" dirty="0">
                <a:latin typeface="Times New Roman" pitchFamily="18" charset="0"/>
                <a:cs typeface="Times New Roman" pitchFamily="18" charset="0"/>
              </a:rPr>
              <a:t>and communication are intertwined processes in mathematics </a:t>
            </a:r>
            <a:r>
              <a:rPr lang="en-US" sz="2800" dirty="0" smtClean="0">
                <a:latin typeface="Times New Roman" pitchFamily="18" charset="0"/>
                <a:cs typeface="Times New Roman" pitchFamily="18" charset="0"/>
              </a:rPr>
              <a:t>learning…written </a:t>
            </a:r>
            <a:r>
              <a:rPr lang="en-US" sz="2800" dirty="0">
                <a:latin typeface="Times New Roman" pitchFamily="18" charset="0"/>
                <a:cs typeface="Times New Roman" pitchFamily="18" charset="0"/>
              </a:rPr>
              <a:t>communication should be </a:t>
            </a:r>
            <a:r>
              <a:rPr lang="en-US" sz="2800" dirty="0" smtClean="0">
                <a:latin typeface="Times New Roman" pitchFamily="18" charset="0"/>
                <a:cs typeface="Times New Roman" pitchFamily="18" charset="0"/>
              </a:rPr>
              <a:t>nurtured.”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pp. 61 &amp; 62</a:t>
            </a:r>
            <a:r>
              <a:rPr lang="en-US" sz="2800" dirty="0">
                <a:latin typeface="Andalus" pitchFamily="18" charset="-78"/>
                <a:cs typeface="Andalus" pitchFamily="18" charset="-78"/>
              </a:rPr>
              <a:t>)</a:t>
            </a:r>
          </a:p>
        </p:txBody>
      </p:sp>
      <p:sp>
        <p:nvSpPr>
          <p:cNvPr id="5" name="TextBox 4"/>
          <p:cNvSpPr txBox="1"/>
          <p:nvPr/>
        </p:nvSpPr>
        <p:spPr>
          <a:xfrm>
            <a:off x="685800" y="1828800"/>
            <a:ext cx="7467600" cy="3477875"/>
          </a:xfrm>
          <a:prstGeom prst="rect">
            <a:avLst/>
          </a:prstGeom>
          <a:solidFill>
            <a:schemeClr val="bg2">
              <a:lumMod val="90000"/>
            </a:schemeClr>
          </a:solidFill>
          <a:ln w="12700">
            <a:solidFill>
              <a:schemeClr val="tx1"/>
            </a:solidFill>
          </a:ln>
          <a:effectLst>
            <a:outerShdw blurRad="50800" dist="38100" dir="18900000" algn="bl" rotWithShape="0">
              <a:prstClr val="black">
                <a:alpha val="40000"/>
              </a:prstClr>
            </a:outerShdw>
          </a:effectLst>
          <a:scene3d>
            <a:camera prst="orthographicFront">
              <a:rot lat="0" lon="0" rev="21299999"/>
            </a:camera>
            <a:lightRig rig="threePt" dir="t"/>
          </a:scene3d>
        </p:spPr>
        <p:txBody>
          <a:bodyPr wrap="square" rtlCol="0">
            <a:spAutoFit/>
          </a:bodyPr>
          <a:lstStyle/>
          <a:p>
            <a:r>
              <a:rPr lang="en-US" sz="4400" dirty="0">
                <a:latin typeface="Times New Roman" pitchFamily="18" charset="0"/>
                <a:cs typeface="Times New Roman" pitchFamily="18" charset="0"/>
              </a:rPr>
              <a:t>In William Zinsser’s book, </a:t>
            </a:r>
            <a:r>
              <a:rPr lang="en-US" sz="4400" i="1" dirty="0">
                <a:latin typeface="Times New Roman" pitchFamily="18" charset="0"/>
                <a:cs typeface="Times New Roman" pitchFamily="18" charset="0"/>
              </a:rPr>
              <a:t>Writing to Learn </a:t>
            </a:r>
            <a:r>
              <a:rPr lang="en-US" sz="4400" dirty="0">
                <a:latin typeface="Times New Roman" pitchFamily="18" charset="0"/>
                <a:cs typeface="Times New Roman" pitchFamily="18" charset="0"/>
              </a:rPr>
              <a:t>(1988), he states “Writing is a way to think yourself into a subject and make it your own.” (p.16).</a:t>
            </a:r>
            <a:endParaRPr lang="en-US" sz="4400" dirty="0">
              <a:latin typeface="Andalus" pitchFamily="18" charset="-78"/>
              <a:cs typeface="Andalus" pitchFamily="18" charset="-78"/>
            </a:endParaRPr>
          </a:p>
        </p:txBody>
      </p:sp>
      <p:sp>
        <p:nvSpPr>
          <p:cNvPr id="6" name="TextBox 5"/>
          <p:cNvSpPr txBox="1"/>
          <p:nvPr/>
        </p:nvSpPr>
        <p:spPr>
          <a:xfrm>
            <a:off x="838200" y="1219200"/>
            <a:ext cx="7467600" cy="4401205"/>
          </a:xfrm>
          <a:prstGeom prst="rect">
            <a:avLst/>
          </a:prstGeom>
          <a:solidFill>
            <a:schemeClr val="bg2">
              <a:lumMod val="90000"/>
            </a:schemeClr>
          </a:solidFill>
          <a:ln w="12700">
            <a:solidFill>
              <a:schemeClr val="tx1"/>
            </a:solidFill>
          </a:ln>
          <a:effectLst>
            <a:outerShdw blurRad="50800" dist="38100" dir="18900000" algn="bl" rotWithShape="0">
              <a:prstClr val="black">
                <a:alpha val="40000"/>
              </a:prstClr>
            </a:outerShdw>
          </a:effectLst>
          <a:scene3d>
            <a:camera prst="orthographicFront">
              <a:rot lat="0" lon="0" rev="300000"/>
            </a:camera>
            <a:lightRig rig="threePt" dir="t"/>
          </a:scene3d>
        </p:spPr>
        <p:txBody>
          <a:bodyPr wrap="square" rtlCol="0">
            <a:spAutoFit/>
          </a:bodyPr>
          <a:lstStyle/>
          <a:p>
            <a:r>
              <a:rPr lang="en-US" sz="2800" dirty="0" smtClean="0">
                <a:latin typeface="Times New Roman" pitchFamily="18" charset="0"/>
                <a:cs typeface="Times New Roman" pitchFamily="18" charset="0"/>
              </a:rPr>
              <a:t>In 2004 Marilyn Burns published “Writing </a:t>
            </a:r>
            <a:r>
              <a:rPr lang="en-US" sz="2800" dirty="0">
                <a:latin typeface="Times New Roman" pitchFamily="18" charset="0"/>
                <a:cs typeface="Times New Roman" pitchFamily="18" charset="0"/>
              </a:rPr>
              <a:t>in Math” in </a:t>
            </a:r>
            <a:r>
              <a:rPr lang="en-US" sz="2800" i="1" dirty="0">
                <a:latin typeface="Times New Roman" pitchFamily="18" charset="0"/>
                <a:cs typeface="Times New Roman" pitchFamily="18" charset="0"/>
              </a:rPr>
              <a:t>Educational Leadership</a:t>
            </a:r>
            <a:r>
              <a:rPr lang="en-US" sz="2800" dirty="0">
                <a:latin typeface="Times New Roman" pitchFamily="18" charset="0"/>
                <a:cs typeface="Times New Roman" pitchFamily="18" charset="0"/>
              </a:rPr>
              <a:t>, where she </a:t>
            </a:r>
            <a:r>
              <a:rPr lang="en-US" sz="2800" dirty="0" smtClean="0">
                <a:latin typeface="Times New Roman" pitchFamily="18" charset="0"/>
                <a:cs typeface="Times New Roman" pitchFamily="18" charset="0"/>
              </a:rPr>
              <a:t>explained, “Writing </a:t>
            </a:r>
            <a:r>
              <a:rPr lang="en-US" sz="2800" dirty="0">
                <a:latin typeface="Times New Roman" pitchFamily="18" charset="0"/>
                <a:cs typeface="Times New Roman" pitchFamily="18" charset="0"/>
              </a:rPr>
              <a:t>in math class supports learning because it requires students to organize, clarify, and reflect on their ideas—all useful processes for making sense of mathematics.  In addition, when students write, their papers provide a window into their understandings, their misconceptions, and their feelings about the content they’re learning. (p. 30)</a:t>
            </a:r>
          </a:p>
        </p:txBody>
      </p:sp>
      <p:sp>
        <p:nvSpPr>
          <p:cNvPr id="7" name="TextBox 6"/>
          <p:cNvSpPr txBox="1"/>
          <p:nvPr/>
        </p:nvSpPr>
        <p:spPr>
          <a:xfrm>
            <a:off x="827314" y="1374577"/>
            <a:ext cx="7467600" cy="4524315"/>
          </a:xfrm>
          <a:prstGeom prst="rect">
            <a:avLst/>
          </a:prstGeom>
          <a:solidFill>
            <a:schemeClr val="bg2">
              <a:lumMod val="90000"/>
            </a:schemeClr>
          </a:solidFill>
          <a:ln w="12700">
            <a:solidFill>
              <a:schemeClr val="tx1"/>
            </a:solidFill>
          </a:ln>
          <a:effectLst>
            <a:outerShdw blurRad="50800" dist="38100" dir="18900000" algn="bl" rotWithShape="0">
              <a:prstClr val="black">
                <a:alpha val="40000"/>
              </a:prstClr>
            </a:outerShdw>
          </a:effectLst>
          <a:scene3d>
            <a:camera prst="orthographicFront">
              <a:rot lat="0" lon="0" rev="21299999"/>
            </a:camera>
            <a:lightRig rig="threePt" dir="t"/>
          </a:scene3d>
        </p:spPr>
        <p:txBody>
          <a:bodyPr wrap="square" rtlCol="0">
            <a:spAutoFit/>
          </a:bodyPr>
          <a:lstStyle/>
          <a:p>
            <a:r>
              <a:rPr lang="en-US" sz="3200" dirty="0">
                <a:latin typeface="Times New Roman" pitchFamily="18" charset="0"/>
                <a:cs typeface="Times New Roman" pitchFamily="18" charset="0"/>
              </a:rPr>
              <a:t>“Communication is an essential part of mathematics and mathematics education. It is a way of sharing ideas and clarifying understanding…The communication process also helps build meaning and permanence for ideas and makes them public. . . they communicate to learn mathematics and they learn to communicate mathematically.” (NCTM, 2000, p. 60)</a:t>
            </a:r>
            <a:endParaRPr lang="en-US" sz="3200" dirty="0">
              <a:latin typeface="Andalus" pitchFamily="18" charset="-78"/>
              <a:cs typeface="Andalus" pitchFamily="18" charset="-78"/>
            </a:endParaRPr>
          </a:p>
        </p:txBody>
      </p:sp>
      <p:sp>
        <p:nvSpPr>
          <p:cNvPr id="8" name="TextBox 7"/>
          <p:cNvSpPr txBox="1"/>
          <p:nvPr/>
        </p:nvSpPr>
        <p:spPr>
          <a:xfrm>
            <a:off x="838200" y="1490245"/>
            <a:ext cx="7467600" cy="4154984"/>
          </a:xfrm>
          <a:prstGeom prst="rect">
            <a:avLst/>
          </a:prstGeom>
          <a:solidFill>
            <a:schemeClr val="bg2">
              <a:lumMod val="90000"/>
            </a:schemeClr>
          </a:solidFill>
          <a:ln w="12700">
            <a:solidFill>
              <a:schemeClr val="tx1"/>
            </a:solidFill>
          </a:ln>
          <a:effectLst>
            <a:outerShdw blurRad="50800" dist="38100" dir="18900000" algn="bl" rotWithShape="0">
              <a:prstClr val="black">
                <a:alpha val="40000"/>
              </a:prstClr>
            </a:outerShdw>
          </a:effectLst>
          <a:scene3d>
            <a:camera prst="orthographicFront">
              <a:rot lat="0" lon="0" rev="300000"/>
            </a:camera>
            <a:lightRig rig="threePt" dir="t"/>
          </a:scene3d>
        </p:spPr>
        <p:txBody>
          <a:bodyPr wrap="square" rtlCol="0">
            <a:spAutoFit/>
          </a:bodyPr>
          <a:lstStyle/>
          <a:p>
            <a:r>
              <a:rPr lang="en-US" sz="2400" dirty="0" smtClean="0">
                <a:latin typeface="Times New Roman" pitchFamily="18" charset="0"/>
                <a:cs typeface="Times New Roman" pitchFamily="18" charset="0"/>
              </a:rPr>
              <a:t>Baxter, Woodward</a:t>
            </a:r>
            <a:r>
              <a:rPr lang="en-US" sz="2400" dirty="0">
                <a:latin typeface="Times New Roman" pitchFamily="18" charset="0"/>
                <a:cs typeface="Times New Roman" pitchFamily="18" charset="0"/>
              </a:rPr>
              <a:t>, and Olson (2005) looked at weekly journals </a:t>
            </a:r>
            <a:r>
              <a:rPr lang="en-US" sz="2400" dirty="0" smtClean="0">
                <a:latin typeface="Times New Roman" pitchFamily="18" charset="0"/>
                <a:cs typeface="Times New Roman" pitchFamily="18" charset="0"/>
              </a:rPr>
              <a:t>of low-achieving </a:t>
            </a:r>
            <a:r>
              <a:rPr lang="en-US" sz="2400" dirty="0">
                <a:latin typeface="Times New Roman" pitchFamily="18" charset="0"/>
                <a:cs typeface="Times New Roman" pitchFamily="18" charset="0"/>
              </a:rPr>
              <a:t>students in a seventh-grade general math class. The study revealed that despite being designated as years behind in math skills and lacking participation in class discussions, the writing of these students revealed deeper understanding. The authors summarized that “our analysis of the students’ journals identified multiple instances where the students were able to explain their mathematical reasoning, revealing their conceptual understanding, ability to explain, and skill at representing a problem.” </a:t>
            </a:r>
            <a:r>
              <a:rPr lang="en-US" sz="2400" dirty="0" smtClean="0">
                <a:latin typeface="Times New Roman" pitchFamily="18" charset="0"/>
                <a:cs typeface="Times New Roman" pitchFamily="18" charset="0"/>
              </a:rPr>
              <a:t>(p</a:t>
            </a:r>
            <a:r>
              <a:rPr lang="en-US" sz="2400" dirty="0">
                <a:latin typeface="Times New Roman" pitchFamily="18" charset="0"/>
                <a:cs typeface="Times New Roman" pitchFamily="18" charset="0"/>
              </a:rPr>
              <a:t>. 119</a:t>
            </a:r>
            <a:r>
              <a:rPr lang="en-US" sz="2400" dirty="0" smtClean="0">
                <a:latin typeface="Times New Roman" pitchFamily="18" charset="0"/>
                <a:cs typeface="Times New Roman" pitchFamily="18" charset="0"/>
              </a:rPr>
              <a:t>)</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5841678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grpId="2" nodeType="clickEffect">
                                  <p:stCondLst>
                                    <p:cond delay="0"/>
                                  </p:stCondLst>
                                  <p:childTnLst>
                                    <p:animClr clrSpc="rgb" dir="cw">
                                      <p:cBhvr override="childStyle">
                                        <p:cTn id="16" dur="500" fill="hold"/>
                                        <p:tgtEl>
                                          <p:spTgt spid="4"/>
                                        </p:tgtEl>
                                        <p:attrNameLst>
                                          <p:attrName>style.color</p:attrName>
                                        </p:attrNameLst>
                                      </p:cBhvr>
                                      <p:to>
                                        <a:schemeClr val="accent2"/>
                                      </p:to>
                                    </p:animClr>
                                    <p:animClr clrSpc="rgb" dir="cw">
                                      <p:cBhvr>
                                        <p:cTn id="17" dur="500" fill="hold"/>
                                        <p:tgtEl>
                                          <p:spTgt spid="4"/>
                                        </p:tgtEl>
                                        <p:attrNameLst>
                                          <p:attrName>fillcolor</p:attrName>
                                        </p:attrNameLst>
                                      </p:cBhvr>
                                      <p:to>
                                        <a:schemeClr val="accent2"/>
                                      </p:to>
                                    </p:animClr>
                                    <p:set>
                                      <p:cBhvr>
                                        <p:cTn id="18" dur="500" fill="hold"/>
                                        <p:tgtEl>
                                          <p:spTgt spid="4"/>
                                        </p:tgtEl>
                                        <p:attrNameLst>
                                          <p:attrName>fill.type</p:attrName>
                                        </p:attrNameLst>
                                      </p:cBhvr>
                                      <p:to>
                                        <p:strVal val="solid"/>
                                      </p:to>
                                    </p:set>
                                    <p:set>
                                      <p:cBhvr>
                                        <p:cTn id="19" dur="500" fill="hold"/>
                                        <p:tgtEl>
                                          <p:spTgt spid="4"/>
                                        </p:tgtEl>
                                        <p:attrNameLst>
                                          <p:attrName>fill.on</p:attrName>
                                        </p:attrNameLst>
                                      </p:cBhvr>
                                      <p:to>
                                        <p:strVal val="tru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grpId="1" nodeType="clickEffect">
                                  <p:stCondLst>
                                    <p:cond delay="0"/>
                                  </p:stCondLst>
                                  <p:childTnLst>
                                    <p:animClr clrSpc="rgb" dir="cw">
                                      <p:cBhvr override="childStyle">
                                        <p:cTn id="25" dur="500" fill="hold"/>
                                        <p:tgtEl>
                                          <p:spTgt spid="5"/>
                                        </p:tgtEl>
                                        <p:attrNameLst>
                                          <p:attrName>style.color</p:attrName>
                                        </p:attrNameLst>
                                      </p:cBhvr>
                                      <p:to>
                                        <a:schemeClr val="accent2"/>
                                      </p:to>
                                    </p:animClr>
                                    <p:animClr clrSpc="rgb" dir="cw">
                                      <p:cBhvr>
                                        <p:cTn id="26" dur="500" fill="hold"/>
                                        <p:tgtEl>
                                          <p:spTgt spid="5"/>
                                        </p:tgtEl>
                                        <p:attrNameLst>
                                          <p:attrName>fillcolor</p:attrName>
                                        </p:attrNameLst>
                                      </p:cBhvr>
                                      <p:to>
                                        <a:schemeClr val="accent2"/>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6"/>
                                        </p:tgtEl>
                                        <p:attrNameLst>
                                          <p:attrName>style.color</p:attrName>
                                        </p:attrNameLst>
                                      </p:cBhvr>
                                      <p:to>
                                        <a:schemeClr val="accent2"/>
                                      </p:to>
                                    </p:animClr>
                                    <p:animClr clrSpc="rgb" dir="cw">
                                      <p:cBhvr>
                                        <p:cTn id="35" dur="500" fill="hold"/>
                                        <p:tgtEl>
                                          <p:spTgt spid="6"/>
                                        </p:tgtEl>
                                        <p:attrNameLst>
                                          <p:attrName>fillcolor</p:attrName>
                                        </p:attrNameLst>
                                      </p:cBhvr>
                                      <p:to>
                                        <a:schemeClr val="accent2"/>
                                      </p:to>
                                    </p:animClr>
                                    <p:set>
                                      <p:cBhvr>
                                        <p:cTn id="36" dur="500" fill="hold"/>
                                        <p:tgtEl>
                                          <p:spTgt spid="6"/>
                                        </p:tgtEl>
                                        <p:attrNameLst>
                                          <p:attrName>fill.type</p:attrName>
                                        </p:attrNameLst>
                                      </p:cBhvr>
                                      <p:to>
                                        <p:strVal val="solid"/>
                                      </p:to>
                                    </p:set>
                                    <p:set>
                                      <p:cBhvr>
                                        <p:cTn id="37" dur="500" fill="hold"/>
                                        <p:tgtEl>
                                          <p:spTgt spid="6"/>
                                        </p:tgtEl>
                                        <p:attrNameLst>
                                          <p:attrName>fill.on</p:attrName>
                                        </p:attrNameLst>
                                      </p:cBhvr>
                                      <p:to>
                                        <p:strVal val="true"/>
                                      </p:to>
                                    </p:se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9" presetClass="emph" presetSubtype="0" fill="hold" grpId="1" nodeType="clickEffect">
                                  <p:stCondLst>
                                    <p:cond delay="0"/>
                                  </p:stCondLst>
                                  <p:childTnLst>
                                    <p:animClr clrSpc="rgb" dir="cw">
                                      <p:cBhvr override="childStyle">
                                        <p:cTn id="43" dur="500" fill="hold"/>
                                        <p:tgtEl>
                                          <p:spTgt spid="7"/>
                                        </p:tgtEl>
                                        <p:attrNameLst>
                                          <p:attrName>style.color</p:attrName>
                                        </p:attrNameLst>
                                      </p:cBhvr>
                                      <p:to>
                                        <a:schemeClr val="accent2"/>
                                      </p:to>
                                    </p:animClr>
                                    <p:animClr clrSpc="rgb" dir="cw">
                                      <p:cBhvr>
                                        <p:cTn id="44" dur="500" fill="hold"/>
                                        <p:tgtEl>
                                          <p:spTgt spid="7"/>
                                        </p:tgtEl>
                                        <p:attrNameLst>
                                          <p:attrName>fillcolor</p:attrName>
                                        </p:attrNameLst>
                                      </p:cBhvr>
                                      <p:to>
                                        <a:schemeClr val="accent2"/>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animBg="1"/>
      <p:bldP spid="5" grpId="1" animBg="1"/>
      <p:bldP spid="6" grpId="0" animBg="1"/>
      <p:bldP spid="6" grpId="1"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smtClean="0"/>
              <a:t>Research Questions</a:t>
            </a:r>
            <a:endParaRPr lang="en-US" dirty="0"/>
          </a:p>
        </p:txBody>
      </p:sp>
      <p:sp>
        <p:nvSpPr>
          <p:cNvPr id="3" name="Content Placeholder 2"/>
          <p:cNvSpPr>
            <a:spLocks noGrp="1"/>
          </p:cNvSpPr>
          <p:nvPr>
            <p:ph idx="1"/>
          </p:nvPr>
        </p:nvSpPr>
        <p:spPr>
          <a:xfrm>
            <a:off x="381000" y="1447800"/>
            <a:ext cx="8229600" cy="4724400"/>
          </a:xfrm>
        </p:spPr>
        <p:txBody>
          <a:bodyPr>
            <a:normAutofit/>
          </a:bodyPr>
          <a:lstStyle/>
          <a:p>
            <a:pPr marL="0" lvl="0" indent="0">
              <a:buSzPct val="100000"/>
              <a:buNone/>
            </a:pPr>
            <a:r>
              <a:rPr lang="en-US" sz="3200" dirty="0"/>
              <a:t>What happens when I include a more specific focus on writing during mathematics?</a:t>
            </a:r>
          </a:p>
          <a:p>
            <a:pPr marL="574675" lvl="3" indent="-301625">
              <a:buSzPct val="100000"/>
              <a:buFont typeface="Wingdings" pitchFamily="2" charset="2"/>
              <a:buChar char="ü"/>
            </a:pPr>
            <a:r>
              <a:rPr lang="en-US" sz="2400" dirty="0"/>
              <a:t>How can I effectively integrate math journals with the Number Sense and Multiplicative Reasoning portion of an investigation-based curriculum model?</a:t>
            </a:r>
          </a:p>
          <a:p>
            <a:pPr marL="574675" lvl="3" indent="-301625">
              <a:buSzPct val="100000"/>
              <a:buFont typeface="Wingdings" pitchFamily="2" charset="2"/>
              <a:buChar char="ü"/>
            </a:pPr>
            <a:r>
              <a:rPr lang="en-US" sz="2400" dirty="0"/>
              <a:t>How does journaling about mathematics experiences support students in describing their processes/strategies and in explaining their thinking?</a:t>
            </a:r>
          </a:p>
          <a:p>
            <a:pPr marL="574675" lvl="3" indent="-301625">
              <a:buSzPct val="100000"/>
              <a:buFont typeface="Wingdings" pitchFamily="2" charset="2"/>
              <a:buChar char="ü"/>
            </a:pPr>
            <a:r>
              <a:rPr lang="en-US" sz="2400" dirty="0"/>
              <a:t>How can the math journals support students’ metacognitive awareness?</a:t>
            </a:r>
          </a:p>
        </p:txBody>
      </p:sp>
    </p:spTree>
    <p:extLst>
      <p:ext uri="{BB962C8B-B14F-4D97-AF65-F5344CB8AC3E}">
        <p14:creationId xmlns:p14="http://schemas.microsoft.com/office/powerpoint/2010/main" val="31868010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
            <a:ext cx="8041440" cy="1442674"/>
          </a:xfrm>
        </p:spPr>
        <p:txBody>
          <a:bodyPr/>
          <a:lstStyle/>
          <a:p>
            <a:r>
              <a:rPr lang="en-US" dirty="0" smtClean="0"/>
              <a:t>Action Plan</a:t>
            </a:r>
            <a:endParaRPr lang="en-US" dirty="0"/>
          </a:p>
        </p:txBody>
      </p:sp>
      <p:sp>
        <p:nvSpPr>
          <p:cNvPr id="3" name="Content Placeholder 2"/>
          <p:cNvSpPr>
            <a:spLocks noGrp="1"/>
          </p:cNvSpPr>
          <p:nvPr>
            <p:ph idx="1"/>
          </p:nvPr>
        </p:nvSpPr>
        <p:spPr>
          <a:xfrm>
            <a:off x="533400" y="1371600"/>
            <a:ext cx="8077200" cy="5105400"/>
          </a:xfrm>
        </p:spPr>
        <p:txBody>
          <a:bodyPr>
            <a:normAutofit fontScale="85000" lnSpcReduction="20000"/>
          </a:bodyPr>
          <a:lstStyle/>
          <a:p>
            <a:pPr marL="0" lvl="2" indent="0">
              <a:buSzPct val="100000"/>
              <a:buNone/>
            </a:pPr>
            <a:r>
              <a:rPr lang="en-US" sz="2800" b="1" dirty="0"/>
              <a:t>Week </a:t>
            </a:r>
            <a:r>
              <a:rPr lang="en-US" sz="2800" b="1" dirty="0" smtClean="0"/>
              <a:t>1:</a:t>
            </a:r>
            <a:r>
              <a:rPr lang="en-US" sz="2800" dirty="0" smtClean="0"/>
              <a:t> </a:t>
            </a:r>
            <a:r>
              <a:rPr lang="en-US" sz="2800" dirty="0"/>
              <a:t>Pre-Survey, Pre-Assessment, Introduce journals, rubric, &amp; </a:t>
            </a:r>
            <a:r>
              <a:rPr lang="en-US" sz="2800" dirty="0" smtClean="0"/>
              <a:t>expectations</a:t>
            </a:r>
          </a:p>
          <a:p>
            <a:pPr marL="0" lvl="2" indent="0">
              <a:buSzPct val="100000"/>
              <a:buNone/>
            </a:pPr>
            <a:r>
              <a:rPr lang="en-US" sz="2800" b="1" dirty="0" smtClean="0"/>
              <a:t>Weeks 2 – 4: </a:t>
            </a:r>
            <a:r>
              <a:rPr lang="en-US" sz="2400" dirty="0" smtClean="0"/>
              <a:t>More Affective/Personal Daily/Weekly Journal Prompts</a:t>
            </a:r>
          </a:p>
          <a:p>
            <a:pPr marL="352425" lvl="2" indent="-354013">
              <a:buSzPct val="100000"/>
              <a:buFont typeface="Wingdings" pitchFamily="2" charset="2"/>
              <a:buChar char="ü"/>
              <a:defRPr/>
            </a:pPr>
            <a:r>
              <a:rPr lang="en-US" sz="2800" i="1" dirty="0" smtClean="0"/>
              <a:t>What </a:t>
            </a:r>
            <a:r>
              <a:rPr lang="en-US" sz="2800" i="1" dirty="0"/>
              <a:t>is Math?  Is Math important? Why or Why not?</a:t>
            </a:r>
          </a:p>
          <a:p>
            <a:pPr marL="352425" lvl="2" indent="-354013">
              <a:buSzPct val="100000"/>
              <a:buFont typeface="Wingdings" pitchFamily="2" charset="2"/>
              <a:buChar char="ü"/>
              <a:defRPr/>
            </a:pPr>
            <a:r>
              <a:rPr lang="en-US" sz="2800" i="1" dirty="0"/>
              <a:t>Should kids be allowed to use calculators? Explain.</a:t>
            </a:r>
          </a:p>
          <a:p>
            <a:pPr marL="352425" lvl="2" indent="-354013">
              <a:buSzPct val="100000"/>
              <a:buFont typeface="Wingdings" pitchFamily="2" charset="2"/>
              <a:buChar char="ü"/>
              <a:defRPr/>
            </a:pPr>
            <a:r>
              <a:rPr lang="en-US" sz="2800" i="1" dirty="0"/>
              <a:t>Tell me your thoughts about your thinking &amp; learning.</a:t>
            </a:r>
          </a:p>
          <a:p>
            <a:pPr marL="0" lvl="0" indent="0" defTabSz="914400">
              <a:spcBef>
                <a:spcPts val="0"/>
              </a:spcBef>
              <a:buClrTx/>
              <a:buSzTx/>
              <a:buNone/>
            </a:pPr>
            <a:r>
              <a:rPr lang="en-US" sz="2800" b="1" dirty="0" smtClean="0"/>
              <a:t>Weeks 5 &amp; 6: </a:t>
            </a:r>
            <a:r>
              <a:rPr lang="en-US" sz="2800" dirty="0" smtClean="0"/>
              <a:t>Near Daily Prompts, </a:t>
            </a:r>
            <a:r>
              <a:rPr lang="en-US" sz="2800" dirty="0" err="1" smtClean="0"/>
              <a:t>Quickwrites</a:t>
            </a:r>
            <a:r>
              <a:rPr lang="en-US" sz="2800" dirty="0" smtClean="0"/>
              <a:t> for opening/closure, some extended prompts, frequent sharing/discussion of journal writing</a:t>
            </a:r>
            <a:endParaRPr lang="en-US" sz="2800" dirty="0"/>
          </a:p>
          <a:p>
            <a:pPr marL="331787" indent="-354013">
              <a:buSzPct val="100000"/>
              <a:buFont typeface="Wingdings" pitchFamily="2" charset="2"/>
              <a:buChar char="ü"/>
            </a:pPr>
            <a:r>
              <a:rPr lang="en-US" sz="2800" i="1" dirty="0"/>
              <a:t>Choose one number puzzle you solved. Describe step-by-step how you solved it and why you solved it that way. </a:t>
            </a:r>
          </a:p>
          <a:p>
            <a:pPr marL="352425" lvl="2" indent="-354013">
              <a:buSzPct val="100000"/>
              <a:buFont typeface="Wingdings" pitchFamily="2" charset="2"/>
              <a:buChar char="ü"/>
              <a:defRPr/>
            </a:pPr>
            <a:r>
              <a:rPr lang="en-US" sz="2800" i="1" dirty="0"/>
              <a:t>Find out about someone else’s strategy. Compare their strategy to yours and explain how it was the same/different</a:t>
            </a:r>
            <a:r>
              <a:rPr lang="en-US" sz="2800" i="1" dirty="0" smtClean="0"/>
              <a:t>.</a:t>
            </a:r>
          </a:p>
          <a:p>
            <a:pPr marL="352425" lvl="2" indent="-354013">
              <a:buSzPct val="100000"/>
              <a:buFont typeface="Wingdings" pitchFamily="2" charset="2"/>
              <a:buChar char="ü"/>
              <a:defRPr/>
            </a:pPr>
            <a:r>
              <a:rPr lang="en-US" sz="2800" i="1" dirty="0" smtClean="0"/>
              <a:t>Solve a problem and explain how/why...</a:t>
            </a:r>
            <a:endParaRPr lang="en-US" sz="2800" i="1" dirty="0"/>
          </a:p>
          <a:p>
            <a:pPr marL="626745" lvl="3" indent="-354013">
              <a:buSzPct val="100000"/>
              <a:buFont typeface="Wingdings" pitchFamily="2" charset="2"/>
              <a:buChar char="ü"/>
            </a:pPr>
            <a:endParaRPr lang="en-US" sz="2400" i="1" dirty="0"/>
          </a:p>
        </p:txBody>
      </p:sp>
    </p:spTree>
    <p:extLst>
      <p:ext uri="{BB962C8B-B14F-4D97-AF65-F5344CB8AC3E}">
        <p14:creationId xmlns:p14="http://schemas.microsoft.com/office/powerpoint/2010/main" val="39866125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41440" cy="1442674"/>
          </a:xfrm>
        </p:spPr>
        <p:txBody>
          <a:bodyPr/>
          <a:lstStyle/>
          <a:p>
            <a:r>
              <a:rPr lang="en-US" dirty="0" smtClean="0"/>
              <a:t>Action Plan, continued</a:t>
            </a:r>
            <a:endParaRPr lang="en-US" dirty="0"/>
          </a:p>
        </p:txBody>
      </p:sp>
      <p:sp>
        <p:nvSpPr>
          <p:cNvPr id="3" name="Content Placeholder 2"/>
          <p:cNvSpPr>
            <a:spLocks noGrp="1"/>
          </p:cNvSpPr>
          <p:nvPr>
            <p:ph idx="1"/>
          </p:nvPr>
        </p:nvSpPr>
        <p:spPr>
          <a:xfrm>
            <a:off x="762000" y="1066800"/>
            <a:ext cx="7620000" cy="5410200"/>
          </a:xfrm>
        </p:spPr>
        <p:txBody>
          <a:bodyPr>
            <a:normAutofit fontScale="70000" lnSpcReduction="20000"/>
          </a:bodyPr>
          <a:lstStyle/>
          <a:p>
            <a:pPr marL="0" lvl="2" indent="0">
              <a:buSzPct val="100000"/>
              <a:buNone/>
            </a:pPr>
            <a:r>
              <a:rPr lang="en-US" sz="2800" b="1" dirty="0"/>
              <a:t>Weeks </a:t>
            </a:r>
            <a:r>
              <a:rPr lang="en-US" sz="2800" b="1" dirty="0" smtClean="0"/>
              <a:t>7 </a:t>
            </a:r>
            <a:r>
              <a:rPr lang="en-US" sz="2800" b="1" dirty="0"/>
              <a:t>– </a:t>
            </a:r>
            <a:r>
              <a:rPr lang="en-US" sz="2800" b="1" dirty="0" smtClean="0"/>
              <a:t>11: </a:t>
            </a:r>
            <a:r>
              <a:rPr lang="en-US" sz="2400" dirty="0" smtClean="0"/>
              <a:t>More content-specific prompts</a:t>
            </a:r>
            <a:endParaRPr lang="en-US" sz="2800" dirty="0"/>
          </a:p>
          <a:p>
            <a:pPr marL="331787" indent="-354013">
              <a:buSzPct val="100000"/>
              <a:buFont typeface="Wingdings" pitchFamily="2" charset="2"/>
              <a:buChar char="ü"/>
            </a:pPr>
            <a:r>
              <a:rPr lang="en-US" sz="2800" i="1" dirty="0"/>
              <a:t>If I ordered 1,800 tiles, what dimensions of rectangular floors could I make? Are all of your listed dimensions realistic? Why or why not?</a:t>
            </a:r>
          </a:p>
          <a:p>
            <a:pPr marL="331787" indent="-354013">
              <a:buSzPct val="100000"/>
              <a:buFont typeface="Wingdings" pitchFamily="2" charset="2"/>
              <a:buChar char="ü"/>
            </a:pPr>
            <a:r>
              <a:rPr lang="en-US" sz="2800" i="1" dirty="0"/>
              <a:t>Write a story problem that represents 35x28. Solve the problem using words, pictures, and numbers. Then explain how your solution strategy relates to both the story context and the picture(s). </a:t>
            </a:r>
          </a:p>
          <a:p>
            <a:pPr marL="331787" indent="-354013">
              <a:buSzPct val="100000"/>
              <a:buFont typeface="Wingdings" pitchFamily="2" charset="2"/>
              <a:buChar char="ü"/>
            </a:pPr>
            <a:r>
              <a:rPr lang="en-US" sz="2800" i="1" dirty="0"/>
              <a:t>Which presentation made the most sense to you today? Why? How did you connect with that group’s strategy? </a:t>
            </a:r>
          </a:p>
          <a:p>
            <a:pPr marL="331787" indent="-354013">
              <a:buSzPct val="100000"/>
              <a:buFont typeface="Wingdings" pitchFamily="2" charset="2"/>
              <a:buChar char="ü"/>
            </a:pPr>
            <a:r>
              <a:rPr lang="en-US" sz="2800" i="1" dirty="0"/>
              <a:t>Why are there “rules” for what order we’re supposed to add/subtract, multiply/divide, etc.? </a:t>
            </a:r>
          </a:p>
          <a:p>
            <a:pPr marL="331787" indent="-354013">
              <a:buSzPct val="100000"/>
              <a:buFont typeface="Wingdings" pitchFamily="2" charset="2"/>
              <a:buChar char="ü"/>
            </a:pPr>
            <a:r>
              <a:rPr lang="en-US" sz="2800" i="1" dirty="0"/>
              <a:t>Should we explore/teach different strategies, or just do one way (the standard US algorithm). Explain as though you are trying to convince the Math leaders.</a:t>
            </a:r>
          </a:p>
          <a:p>
            <a:pPr marL="0" lvl="2" indent="0">
              <a:buSzPct val="100000"/>
              <a:buNone/>
            </a:pPr>
            <a:r>
              <a:rPr lang="en-US" sz="4400" b="1" dirty="0" smtClean="0"/>
              <a:t>Week </a:t>
            </a:r>
            <a:r>
              <a:rPr lang="en-US" sz="4400" b="1" dirty="0"/>
              <a:t>12 </a:t>
            </a:r>
            <a:r>
              <a:rPr lang="en-US" sz="4400" dirty="0"/>
              <a:t>– Post-Assessment, Post-Survey</a:t>
            </a:r>
            <a:r>
              <a:rPr lang="en-US" sz="4400" dirty="0" smtClean="0"/>
              <a:t>, </a:t>
            </a:r>
            <a:r>
              <a:rPr lang="en-US" sz="4400" dirty="0"/>
              <a:t>Video Interviews, Collected All Journals for Final Analyses</a:t>
            </a:r>
          </a:p>
        </p:txBody>
      </p:sp>
    </p:spTree>
    <p:extLst>
      <p:ext uri="{BB962C8B-B14F-4D97-AF65-F5344CB8AC3E}">
        <p14:creationId xmlns:p14="http://schemas.microsoft.com/office/powerpoint/2010/main" val="363800092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41440" cy="1442674"/>
          </a:xfrm>
        </p:spPr>
        <p:txBody>
          <a:bodyPr/>
          <a:lstStyle/>
          <a:p>
            <a:r>
              <a:rPr lang="en-US" dirty="0" smtClean="0"/>
              <a:t>Data Collection/Triangulation</a:t>
            </a:r>
            <a:endParaRPr lang="en-US" dirty="0"/>
          </a:p>
        </p:txBody>
      </p:sp>
      <p:sp>
        <p:nvSpPr>
          <p:cNvPr id="3" name="Content Placeholder 2"/>
          <p:cNvSpPr>
            <a:spLocks noGrp="1"/>
          </p:cNvSpPr>
          <p:nvPr>
            <p:ph idx="1"/>
          </p:nvPr>
        </p:nvSpPr>
        <p:spPr>
          <a:xfrm>
            <a:off x="381000" y="1143000"/>
            <a:ext cx="8382000" cy="5410200"/>
          </a:xfrm>
        </p:spPr>
        <p:txBody>
          <a:bodyPr>
            <a:normAutofit/>
          </a:bodyPr>
          <a:lstStyle/>
          <a:p>
            <a:pPr marL="0" indent="0">
              <a:buNone/>
            </a:pPr>
            <a:r>
              <a:rPr lang="en-US" dirty="0" smtClean="0"/>
              <a:t>Integrations with Number Sense/Multiplication Investigations</a:t>
            </a:r>
          </a:p>
          <a:p>
            <a:pPr>
              <a:buFont typeface="Wingdings" pitchFamily="2" charset="2"/>
              <a:buChar char="Ø"/>
            </a:pPr>
            <a:r>
              <a:rPr lang="en-US" dirty="0" smtClean="0"/>
              <a:t> Pre/Post Assessments</a:t>
            </a:r>
          </a:p>
          <a:p>
            <a:pPr>
              <a:buFont typeface="Wingdings" pitchFamily="2" charset="2"/>
              <a:buChar char="Ø"/>
            </a:pPr>
            <a:r>
              <a:rPr lang="en-US" dirty="0" smtClean="0"/>
              <a:t>Weekly Teacher Journal Entries</a:t>
            </a:r>
          </a:p>
          <a:p>
            <a:pPr>
              <a:buFont typeface="Wingdings" pitchFamily="2" charset="2"/>
              <a:buChar char="Ø"/>
            </a:pPr>
            <a:r>
              <a:rPr lang="en-US" dirty="0" smtClean="0"/>
              <a:t>Student Work Samples from Journals/Assignments</a:t>
            </a:r>
          </a:p>
          <a:p>
            <a:pPr marL="0" indent="0">
              <a:buNone/>
            </a:pPr>
            <a:r>
              <a:rPr lang="en-US" dirty="0" smtClean="0"/>
              <a:t>Student Processes/Strategies, Explanations of Thinking</a:t>
            </a:r>
          </a:p>
          <a:p>
            <a:pPr>
              <a:buFont typeface="Wingdings" pitchFamily="2" charset="2"/>
              <a:buChar char="Ø"/>
            </a:pPr>
            <a:r>
              <a:rPr lang="en-US" dirty="0" smtClean="0"/>
              <a:t>Pre/Post Assessments</a:t>
            </a:r>
          </a:p>
          <a:p>
            <a:pPr>
              <a:buFont typeface="Wingdings" pitchFamily="2" charset="2"/>
              <a:buChar char="Ø"/>
            </a:pPr>
            <a:r>
              <a:rPr lang="en-US" dirty="0" smtClean="0"/>
              <a:t>Video clips of class time, video interviews of select students</a:t>
            </a:r>
          </a:p>
          <a:p>
            <a:pPr>
              <a:buFont typeface="Wingdings" pitchFamily="2" charset="2"/>
              <a:buChar char="Ø"/>
            </a:pPr>
            <a:r>
              <a:rPr lang="en-US" dirty="0"/>
              <a:t>Student Work Samples from </a:t>
            </a:r>
            <a:r>
              <a:rPr lang="en-US" dirty="0" smtClean="0"/>
              <a:t>Journals/Assignments</a:t>
            </a:r>
          </a:p>
          <a:p>
            <a:pPr marL="0" indent="0">
              <a:buNone/>
            </a:pPr>
            <a:r>
              <a:rPr lang="en-US" dirty="0" smtClean="0"/>
              <a:t>Metacognitive Awareness</a:t>
            </a:r>
          </a:p>
          <a:p>
            <a:pPr>
              <a:buFont typeface="Wingdings" pitchFamily="2" charset="2"/>
              <a:buChar char="Ø"/>
            </a:pPr>
            <a:r>
              <a:rPr lang="en-US" dirty="0" smtClean="0"/>
              <a:t>Pre/Post Surveys</a:t>
            </a:r>
          </a:p>
          <a:p>
            <a:pPr>
              <a:buFont typeface="Wingdings" pitchFamily="2" charset="2"/>
              <a:buChar char="Ø"/>
            </a:pPr>
            <a:r>
              <a:rPr lang="en-US" dirty="0" smtClean="0"/>
              <a:t>Weekly Teacher Journal Entries</a:t>
            </a:r>
          </a:p>
          <a:p>
            <a:pPr>
              <a:buFont typeface="Wingdings" pitchFamily="2" charset="2"/>
              <a:buChar char="Ø"/>
            </a:pPr>
            <a:r>
              <a:rPr lang="en-US" dirty="0" smtClean="0"/>
              <a:t>Student Work Samples from Journals/Assignments</a:t>
            </a:r>
            <a:endParaRPr lang="en-US" dirty="0"/>
          </a:p>
          <a:p>
            <a:endParaRPr lang="en-US" dirty="0"/>
          </a:p>
        </p:txBody>
      </p:sp>
    </p:spTree>
    <p:extLst>
      <p:ext uri="{BB962C8B-B14F-4D97-AF65-F5344CB8AC3E}">
        <p14:creationId xmlns:p14="http://schemas.microsoft.com/office/powerpoint/2010/main" val="129542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41440" cy="1442674"/>
          </a:xfrm>
        </p:spPr>
        <p:txBody>
          <a:bodyPr/>
          <a:lstStyle/>
          <a:p>
            <a:r>
              <a:rPr lang="en-US" dirty="0" smtClean="0"/>
              <a:t>Assessment Score Findings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4" y="1295400"/>
            <a:ext cx="7924800" cy="497043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28" y="1520017"/>
            <a:ext cx="7962486" cy="477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075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sz="4000" dirty="0" smtClean="0"/>
              <a:t>Finding: Improved Test </a:t>
            </a:r>
            <a:br>
              <a:rPr lang="en-US" sz="4000" dirty="0" smtClean="0"/>
            </a:br>
            <a:r>
              <a:rPr lang="en-US" sz="4000" dirty="0" smtClean="0"/>
              <a:t>Explaining &amp; Reasoning</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624059860"/>
              </p:ext>
            </p:extLst>
          </p:nvPr>
        </p:nvGraphicFramePr>
        <p:xfrm>
          <a:off x="533400" y="1371600"/>
          <a:ext cx="7924799" cy="5112959"/>
        </p:xfrm>
        <a:graphic>
          <a:graphicData uri="http://schemas.openxmlformats.org/drawingml/2006/table">
            <a:tbl>
              <a:tblPr firstRow="1" firstCol="1" bandRow="1">
                <a:tableStyleId>{21E4AEA4-8DFA-4A89-87EB-49C32662AFE0}</a:tableStyleId>
              </a:tblPr>
              <a:tblGrid>
                <a:gridCol w="685227"/>
                <a:gridCol w="521368"/>
                <a:gridCol w="3463376"/>
                <a:gridCol w="3254828"/>
              </a:tblGrid>
              <a:tr h="540959">
                <a:tc>
                  <a:txBody>
                    <a:bodyPr/>
                    <a:lstStyle/>
                    <a:p>
                      <a:pPr marL="0" marR="0" algn="ctr">
                        <a:spcBef>
                          <a:spcPts val="0"/>
                        </a:spcBef>
                        <a:spcAft>
                          <a:spcPts val="0"/>
                        </a:spcAft>
                      </a:pPr>
                      <a:r>
                        <a:rPr lang="en-US" sz="900" dirty="0">
                          <a:effectLst/>
                        </a:rPr>
                        <a:t>Student Code from Table 1</a:t>
                      </a:r>
                      <a:endParaRPr lang="en-US" sz="12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1200" dirty="0">
                          <a:effectLst/>
                        </a:rPr>
                        <a:t>Item </a:t>
                      </a:r>
                      <a:r>
                        <a:rPr lang="en-US" sz="1600" dirty="0">
                          <a:effectLst/>
                        </a:rPr>
                        <a:t>#.</a:t>
                      </a:r>
                      <a:endParaRPr lang="en-US" sz="16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1800" dirty="0">
                          <a:effectLst/>
                        </a:rPr>
                        <a:t>Pre-Assessment Response</a:t>
                      </a:r>
                      <a:endParaRPr lang="en-US" sz="18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1800" dirty="0">
                          <a:effectLst/>
                        </a:rPr>
                        <a:t>Post-Assessment Response</a:t>
                      </a:r>
                      <a:endParaRPr lang="en-US" sz="1800" dirty="0">
                        <a:effectLst/>
                        <a:latin typeface="Times New Roman"/>
                        <a:ea typeface="Times New Roman"/>
                      </a:endParaRPr>
                    </a:p>
                  </a:txBody>
                  <a:tcPr marL="65371" marR="65371" marT="0" marB="0" anchor="ctr"/>
                </a:tc>
              </a:tr>
              <a:tr h="580099">
                <a:tc>
                  <a:txBody>
                    <a:bodyPr/>
                    <a:lstStyle/>
                    <a:p>
                      <a:pPr marL="0" marR="0" algn="ctr">
                        <a:spcBef>
                          <a:spcPts val="0"/>
                        </a:spcBef>
                        <a:spcAft>
                          <a:spcPts val="0"/>
                        </a:spcAft>
                      </a:pPr>
                      <a:r>
                        <a:rPr lang="en-US" sz="1400" dirty="0">
                          <a:effectLst/>
                        </a:rPr>
                        <a:t>DG</a:t>
                      </a:r>
                      <a:endParaRPr lang="en-US" sz="14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2000" dirty="0">
                          <a:effectLst/>
                        </a:rPr>
                        <a:t>2</a:t>
                      </a:r>
                      <a:endParaRPr lang="en-US" sz="20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2000" dirty="0">
                          <a:effectLst/>
                        </a:rPr>
                        <a:t>&lt; </a:t>
                      </a:r>
                      <a:endParaRPr lang="en-US" sz="20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1800" dirty="0">
                          <a:effectLst/>
                        </a:rPr>
                        <a:t>30 x 60 &lt; 40 x 50  I know that 3 x 6 is 18 and there was two zero’s. I know that 4 x 5 is 20, and it equals more.</a:t>
                      </a:r>
                      <a:endParaRPr lang="en-US" sz="1800" dirty="0">
                        <a:effectLst/>
                        <a:latin typeface="Times New Roman"/>
                        <a:ea typeface="Times New Roman"/>
                      </a:endParaRPr>
                    </a:p>
                  </a:txBody>
                  <a:tcPr marL="65371" marR="65371" marT="0" marB="0"/>
                </a:tc>
              </a:tr>
              <a:tr h="1160196">
                <a:tc>
                  <a:txBody>
                    <a:bodyPr/>
                    <a:lstStyle/>
                    <a:p>
                      <a:pPr marL="0" marR="0" algn="ctr">
                        <a:spcBef>
                          <a:spcPts val="0"/>
                        </a:spcBef>
                        <a:spcAft>
                          <a:spcPts val="0"/>
                        </a:spcAft>
                      </a:pPr>
                      <a:r>
                        <a:rPr lang="en-US" sz="1200" dirty="0">
                          <a:effectLst/>
                        </a:rPr>
                        <a:t>QP</a:t>
                      </a:r>
                      <a:endParaRPr lang="en-US" sz="12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1800" dirty="0">
                          <a:effectLst/>
                        </a:rPr>
                        <a:t>7</a:t>
                      </a:r>
                      <a:endParaRPr lang="en-US" sz="18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1800" dirty="0">
                          <a:effectLst/>
                        </a:rPr>
                        <a:t>There was 57 taxes. Each </a:t>
                      </a:r>
                      <a:r>
                        <a:rPr lang="en-US" sz="1800" dirty="0" err="1">
                          <a:effectLst/>
                        </a:rPr>
                        <a:t>taxe</a:t>
                      </a:r>
                      <a:r>
                        <a:rPr lang="en-US" sz="1800" dirty="0">
                          <a:effectLst/>
                        </a:rPr>
                        <a:t> </a:t>
                      </a:r>
                      <a:r>
                        <a:rPr lang="en-US" sz="1800" dirty="0" err="1">
                          <a:effectLst/>
                        </a:rPr>
                        <a:t>hod</a:t>
                      </a:r>
                      <a:r>
                        <a:rPr lang="en-US" sz="1800" dirty="0">
                          <a:effectLst/>
                        </a:rPr>
                        <a:t> up to 5 people in it. 18 taxes cam. 30 taxes got </a:t>
                      </a:r>
                      <a:r>
                        <a:rPr lang="en-US" sz="1800" dirty="0" err="1">
                          <a:effectLst/>
                        </a:rPr>
                        <a:t>sike</a:t>
                      </a:r>
                      <a:r>
                        <a:rPr lang="en-US" sz="1800" dirty="0">
                          <a:effectLst/>
                        </a:rPr>
                        <a:t>. 1 </a:t>
                      </a:r>
                      <a:r>
                        <a:rPr lang="en-US" sz="1800" dirty="0" err="1">
                          <a:effectLst/>
                        </a:rPr>
                        <a:t>taxe</a:t>
                      </a:r>
                      <a:r>
                        <a:rPr lang="en-US" sz="1800" dirty="0">
                          <a:effectLst/>
                        </a:rPr>
                        <a:t> less then 5 people in it.</a:t>
                      </a:r>
                      <a:endParaRPr lang="en-US" sz="18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1400" dirty="0">
                          <a:effectLst/>
                        </a:rPr>
                        <a:t>there is 83 teams and 57 basketball players. How many basket ball players. 50 x 80 = </a:t>
                      </a:r>
                      <a:r>
                        <a:rPr lang="en-US" sz="1400" dirty="0" smtClean="0">
                          <a:effectLst/>
                        </a:rPr>
                        <a:t>4,000                  </a:t>
                      </a:r>
                      <a:r>
                        <a:rPr lang="en-US" sz="1400" baseline="0" dirty="0" smtClean="0">
                          <a:effectLst/>
                        </a:rPr>
                        <a:t> </a:t>
                      </a:r>
                      <a:r>
                        <a:rPr lang="en-US" sz="1400" dirty="0" smtClean="0">
                          <a:effectLst/>
                        </a:rPr>
                        <a:t>50 </a:t>
                      </a:r>
                      <a:r>
                        <a:rPr lang="en-US" sz="1400" dirty="0">
                          <a:effectLst/>
                        </a:rPr>
                        <a:t>x 3 = 150</a:t>
                      </a:r>
                    </a:p>
                    <a:p>
                      <a:pPr marL="0" marR="0">
                        <a:spcBef>
                          <a:spcPts val="0"/>
                        </a:spcBef>
                        <a:spcAft>
                          <a:spcPts val="0"/>
                        </a:spcAft>
                      </a:pPr>
                      <a:r>
                        <a:rPr lang="en-US" sz="1400" dirty="0" smtClean="0">
                          <a:effectLst/>
                        </a:rPr>
                        <a:t>  7 </a:t>
                      </a:r>
                      <a:r>
                        <a:rPr lang="en-US" sz="1400" dirty="0">
                          <a:effectLst/>
                        </a:rPr>
                        <a:t>x 80 = </a:t>
                      </a:r>
                      <a:r>
                        <a:rPr lang="en-US" sz="1400" dirty="0" smtClean="0">
                          <a:effectLst/>
                        </a:rPr>
                        <a:t>    560</a:t>
                      </a:r>
                      <a:r>
                        <a:rPr lang="en-US" sz="1400" baseline="0" dirty="0" smtClean="0">
                          <a:effectLst/>
                        </a:rPr>
                        <a:t>                      </a:t>
                      </a:r>
                      <a:r>
                        <a:rPr lang="en-US" sz="1400" dirty="0" smtClean="0">
                          <a:effectLst/>
                        </a:rPr>
                        <a:t>7 </a:t>
                      </a:r>
                      <a:r>
                        <a:rPr lang="en-US" sz="1400" dirty="0">
                          <a:effectLst/>
                        </a:rPr>
                        <a:t>x 3 = </a:t>
                      </a:r>
                      <a:r>
                        <a:rPr lang="en-US" sz="1400" dirty="0" smtClean="0">
                          <a:effectLst/>
                        </a:rPr>
                        <a:t>  21</a:t>
                      </a:r>
                      <a:endParaRPr lang="en-US" sz="1400" dirty="0">
                        <a:effectLst/>
                      </a:endParaRPr>
                    </a:p>
                    <a:p>
                      <a:pPr marL="0" marR="0">
                        <a:spcBef>
                          <a:spcPts val="0"/>
                        </a:spcBef>
                        <a:spcAft>
                          <a:spcPts val="0"/>
                        </a:spcAft>
                      </a:pPr>
                      <a:r>
                        <a:rPr lang="en-US" sz="1400" dirty="0">
                          <a:effectLst/>
                        </a:rPr>
                        <a:t>4000 + 560 + 150 + 21 = 4,731</a:t>
                      </a:r>
                    </a:p>
                    <a:p>
                      <a:pPr marL="0" marR="0">
                        <a:spcBef>
                          <a:spcPts val="0"/>
                        </a:spcBef>
                        <a:spcAft>
                          <a:spcPts val="0"/>
                        </a:spcAft>
                      </a:pPr>
                      <a:r>
                        <a:rPr lang="en-US" sz="1400" dirty="0">
                          <a:effectLst/>
                        </a:rPr>
                        <a:t>There is 4,731 basket ball players.</a:t>
                      </a:r>
                      <a:endParaRPr lang="en-US" sz="1400" dirty="0">
                        <a:effectLst/>
                        <a:latin typeface="Times New Roman"/>
                        <a:ea typeface="Times New Roman"/>
                      </a:endParaRPr>
                    </a:p>
                  </a:txBody>
                  <a:tcPr marL="65371" marR="65371" marT="0" marB="0"/>
                </a:tc>
              </a:tr>
              <a:tr h="743818">
                <a:tc>
                  <a:txBody>
                    <a:bodyPr/>
                    <a:lstStyle/>
                    <a:p>
                      <a:pPr marL="0" marR="0" algn="ctr">
                        <a:spcBef>
                          <a:spcPts val="0"/>
                        </a:spcBef>
                        <a:spcAft>
                          <a:spcPts val="0"/>
                        </a:spcAft>
                      </a:pPr>
                      <a:r>
                        <a:rPr lang="en-US" sz="1400" dirty="0">
                          <a:effectLst/>
                        </a:rPr>
                        <a:t>NM</a:t>
                      </a:r>
                      <a:endParaRPr lang="en-US" sz="14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2000" dirty="0">
                          <a:effectLst/>
                        </a:rPr>
                        <a:t>7</a:t>
                      </a:r>
                      <a:endParaRPr lang="en-US" sz="20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2000" dirty="0">
                          <a:effectLst/>
                        </a:rPr>
                        <a:t>There are 57 monkeys on a tree. Then 83 came from the other tree how many are there. 57 X 83 = 5,641,521</a:t>
                      </a:r>
                      <a:endParaRPr lang="en-US" sz="20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1800" dirty="0">
                          <a:effectLst/>
                        </a:rPr>
                        <a:t>There was 57 boxes. There were 83 in each box. How many are there. [used array and picture to show work] 4,731</a:t>
                      </a:r>
                      <a:endParaRPr lang="en-US" sz="1800" dirty="0">
                        <a:effectLst/>
                        <a:latin typeface="Times New Roman"/>
                        <a:ea typeface="Times New Roman"/>
                      </a:endParaRPr>
                    </a:p>
                  </a:txBody>
                  <a:tcPr marL="65371" marR="65371" marT="0" marB="0"/>
                </a:tc>
              </a:tr>
              <a:tr h="773464">
                <a:tc>
                  <a:txBody>
                    <a:bodyPr/>
                    <a:lstStyle/>
                    <a:p>
                      <a:pPr marL="0" marR="0" algn="ctr">
                        <a:spcBef>
                          <a:spcPts val="0"/>
                        </a:spcBef>
                        <a:spcAft>
                          <a:spcPts val="0"/>
                        </a:spcAft>
                      </a:pPr>
                      <a:r>
                        <a:rPr lang="en-US" sz="1200" dirty="0">
                          <a:effectLst/>
                        </a:rPr>
                        <a:t>VL</a:t>
                      </a:r>
                      <a:endParaRPr lang="en-US" sz="1200" dirty="0">
                        <a:effectLst/>
                        <a:latin typeface="Times New Roman"/>
                        <a:ea typeface="Times New Roman"/>
                      </a:endParaRPr>
                    </a:p>
                  </a:txBody>
                  <a:tcPr marL="65371" marR="65371" marT="0" marB="0" anchor="ctr"/>
                </a:tc>
                <a:tc>
                  <a:txBody>
                    <a:bodyPr/>
                    <a:lstStyle/>
                    <a:p>
                      <a:pPr marL="0" marR="0" algn="ctr">
                        <a:spcBef>
                          <a:spcPts val="0"/>
                        </a:spcBef>
                        <a:spcAft>
                          <a:spcPts val="0"/>
                        </a:spcAft>
                      </a:pPr>
                      <a:r>
                        <a:rPr lang="en-US" sz="1800" dirty="0">
                          <a:effectLst/>
                        </a:rPr>
                        <a:t>8</a:t>
                      </a:r>
                      <a:endParaRPr lang="en-US" sz="18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1800" dirty="0">
                          <a:effectLst/>
                        </a:rPr>
                        <a:t>41, 82, 123, 164, 205 so 5</a:t>
                      </a:r>
                      <a:endParaRPr lang="en-US" sz="1800" dirty="0">
                        <a:effectLst/>
                        <a:latin typeface="Times New Roman"/>
                        <a:ea typeface="Times New Roman"/>
                      </a:endParaRPr>
                    </a:p>
                  </a:txBody>
                  <a:tcPr marL="65371" marR="65371" marT="0" marB="0" anchor="ctr"/>
                </a:tc>
                <a:tc>
                  <a:txBody>
                    <a:bodyPr/>
                    <a:lstStyle/>
                    <a:p>
                      <a:pPr marL="0" marR="0">
                        <a:spcBef>
                          <a:spcPts val="0"/>
                        </a:spcBef>
                        <a:spcAft>
                          <a:spcPts val="0"/>
                        </a:spcAft>
                      </a:pPr>
                      <a:r>
                        <a:rPr lang="en-US" sz="1600" dirty="0">
                          <a:effectLst/>
                        </a:rPr>
                        <a:t>5 buses are </a:t>
                      </a:r>
                      <a:r>
                        <a:rPr lang="en-US" sz="1600" u="sng" dirty="0">
                          <a:effectLst/>
                        </a:rPr>
                        <a:t>needed</a:t>
                      </a:r>
                      <a:r>
                        <a:rPr lang="en-US" sz="1600" dirty="0">
                          <a:effectLst/>
                        </a:rPr>
                        <a:t>. I know that 41x4=164 and if you add 41, you go over. So you use a 5</a:t>
                      </a:r>
                      <a:r>
                        <a:rPr lang="en-US" sz="1600" baseline="30000" dirty="0">
                          <a:effectLst/>
                        </a:rPr>
                        <a:t>th</a:t>
                      </a:r>
                      <a:r>
                        <a:rPr lang="en-US" sz="1600" dirty="0">
                          <a:effectLst/>
                        </a:rPr>
                        <a:t> bus with a few spots left.</a:t>
                      </a:r>
                      <a:endParaRPr lang="en-US" sz="1600" dirty="0">
                        <a:effectLst/>
                        <a:latin typeface="Times New Roman"/>
                        <a:ea typeface="Times New Roman"/>
                      </a:endParaRPr>
                    </a:p>
                  </a:txBody>
                  <a:tcPr marL="65371" marR="65371" marT="0" marB="0"/>
                </a:tc>
              </a:tr>
            </a:tbl>
          </a:graphicData>
        </a:graphic>
      </p:graphicFrame>
    </p:spTree>
    <p:extLst>
      <p:ext uri="{BB962C8B-B14F-4D97-AF65-F5344CB8AC3E}">
        <p14:creationId xmlns:p14="http://schemas.microsoft.com/office/powerpoint/2010/main" val="2955576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11576</TotalTime>
  <Words>2302</Words>
  <Application>Microsoft Office PowerPoint</Application>
  <PresentationFormat>On-screen Show (4:3)</PresentationFormat>
  <Paragraphs>161</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Sketchbook</vt:lpstr>
      <vt:lpstr>Writing for Meaning and Metacognition:  Implementing Math Journals in a 5th Grade Classroom</vt:lpstr>
      <vt:lpstr>Introduction</vt:lpstr>
      <vt:lpstr>Literature Review</vt:lpstr>
      <vt:lpstr>Research Questions</vt:lpstr>
      <vt:lpstr>Action Plan</vt:lpstr>
      <vt:lpstr>Action Plan, continued</vt:lpstr>
      <vt:lpstr>Data Collection/Triangulation</vt:lpstr>
      <vt:lpstr>Assessment Score Findings</vt:lpstr>
      <vt:lpstr>Finding: Improved Test  Explaining &amp; Reasoning</vt:lpstr>
      <vt:lpstr>Finding: Writing Reveals More about Student Understanding &amp; Reasoning</vt:lpstr>
      <vt:lpstr>Finding: Thoughtful Student Writing About What They Learned</vt:lpstr>
      <vt:lpstr>Finding: Personal Prompts Allow Students to Connect More Deeply to Content</vt:lpstr>
      <vt:lpstr>Survey Findings</vt:lpstr>
      <vt:lpstr>Implications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Meaning and Metacognition:  Implementing Math Journals in a 5th Grade Classroom</dc:title>
  <dc:creator>Nina</dc:creator>
  <cp:lastModifiedBy>Nina</cp:lastModifiedBy>
  <cp:revision>66</cp:revision>
  <dcterms:created xsi:type="dcterms:W3CDTF">2012-04-21T20:26:47Z</dcterms:created>
  <dcterms:modified xsi:type="dcterms:W3CDTF">2015-06-16T03:41:43Z</dcterms:modified>
</cp:coreProperties>
</file>